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a91dae7447_0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3a91dae7447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a91dae7447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3a91dae7447_0_3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3a91dae7447_0_3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a96558ff5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3a96558ff5d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3a96558ff5d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a98006c1a3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3a98006c1a3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3a98006c1a3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a96558ff5d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3a96558ff5d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3a96558ff5d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a96558ff5d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a96558ff5d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a96558ff5d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a91dae7447_0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3a91dae7447_0_3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3a91dae7447_0_3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a96558ff5d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3a96558ff5d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3a96558ff5d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a98006c1a3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3a98006c1a3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3a98006c1a3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a98006c1a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3a98006c1a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3a98006c1a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a98006c1a3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3a98006c1a3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3a98006c1a3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a91dae7447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3a91dae7447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3a91dae7447_0_2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a91dae7447_0_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3a91dae7447_0_4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3a91dae7447_0_4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a91dae7447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3a91dae7447_0_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3a91dae7447_0_2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a91dae7447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3a91dae7447_0_2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3a91dae7447_0_2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a91dae7447_0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3a91dae7447_0_2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3a91dae7447_0_2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91dae7447_0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3a91dae7447_0_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a91dae7447_0_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a91dae7447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3a91dae7447_0_3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3a91dae7447_0_3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a91dae7447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3a91dae7447_0_3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a91dae7447_0_3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0" name="Shape 50"/>
        <p:cNvGrpSpPr/>
        <p:nvPr/>
      </p:nvGrpSpPr>
      <p:grpSpPr>
        <a:xfrm>
          <a:off x="0" y="0"/>
          <a:ext cx="0" cy="0"/>
          <a:chOff x="0" y="0"/>
          <a:chExt cx="0" cy="0"/>
        </a:xfrm>
      </p:grpSpPr>
      <p:sp>
        <p:nvSpPr>
          <p:cNvPr id="51" name="Google Shape;51;p13"/>
          <p:cNvSpPr txBox="1"/>
          <p:nvPr>
            <p:ph type="title"/>
          </p:nvPr>
        </p:nvSpPr>
        <p:spPr>
          <a:xfrm>
            <a:off x="685800" y="457200"/>
            <a:ext cx="7772400" cy="857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685800" y="1485900"/>
            <a:ext cx="3810000" cy="30861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2" type="body"/>
          </p:nvPr>
        </p:nvSpPr>
        <p:spPr>
          <a:xfrm>
            <a:off x="4648200" y="1485900"/>
            <a:ext cx="3810000" cy="1485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54" name="Google Shape;54;p13"/>
          <p:cNvSpPr txBox="1"/>
          <p:nvPr>
            <p:ph idx="3" type="body"/>
          </p:nvPr>
        </p:nvSpPr>
        <p:spPr>
          <a:xfrm>
            <a:off x="4648200" y="3086100"/>
            <a:ext cx="3810000" cy="1485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55" name="Google Shape;5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spcBef>
                <a:spcPts val="0"/>
              </a:spcBef>
              <a:buNone/>
              <a:defRPr sz="900">
                <a:solidFill>
                  <a:srgbClr val="000000"/>
                </a:solidFill>
                <a:latin typeface="Calibri"/>
                <a:ea typeface="Calibri"/>
                <a:cs typeface="Calibri"/>
                <a:sym typeface="Calibri"/>
              </a:defRPr>
            </a:lvl1pPr>
            <a:lvl2pPr indent="0" lvl="1" marL="0" marR="0" algn="r">
              <a:spcBef>
                <a:spcPts val="0"/>
              </a:spcBef>
              <a:buNone/>
              <a:defRPr sz="900">
                <a:solidFill>
                  <a:srgbClr val="000000"/>
                </a:solidFill>
                <a:latin typeface="Calibri"/>
                <a:ea typeface="Calibri"/>
                <a:cs typeface="Calibri"/>
                <a:sym typeface="Calibri"/>
              </a:defRPr>
            </a:lvl2pPr>
            <a:lvl3pPr indent="0" lvl="2" marL="0" marR="0" algn="r">
              <a:spcBef>
                <a:spcPts val="0"/>
              </a:spcBef>
              <a:buNone/>
              <a:defRPr sz="900">
                <a:solidFill>
                  <a:srgbClr val="000000"/>
                </a:solidFill>
                <a:latin typeface="Calibri"/>
                <a:ea typeface="Calibri"/>
                <a:cs typeface="Calibri"/>
                <a:sym typeface="Calibri"/>
              </a:defRPr>
            </a:lvl3pPr>
            <a:lvl4pPr indent="0" lvl="3" marL="0" marR="0" algn="r">
              <a:spcBef>
                <a:spcPts val="0"/>
              </a:spcBef>
              <a:buNone/>
              <a:defRPr sz="900">
                <a:solidFill>
                  <a:srgbClr val="000000"/>
                </a:solidFill>
                <a:latin typeface="Calibri"/>
                <a:ea typeface="Calibri"/>
                <a:cs typeface="Calibri"/>
                <a:sym typeface="Calibri"/>
              </a:defRPr>
            </a:lvl4pPr>
            <a:lvl5pPr indent="0" lvl="4" marL="0" marR="0" algn="r">
              <a:spcBef>
                <a:spcPts val="0"/>
              </a:spcBef>
              <a:buNone/>
              <a:defRPr sz="900">
                <a:solidFill>
                  <a:srgbClr val="000000"/>
                </a:solidFill>
                <a:latin typeface="Calibri"/>
                <a:ea typeface="Calibri"/>
                <a:cs typeface="Calibri"/>
                <a:sym typeface="Calibri"/>
              </a:defRPr>
            </a:lvl5pPr>
            <a:lvl6pPr indent="0" lvl="5" marL="0" marR="0" algn="r">
              <a:spcBef>
                <a:spcPts val="0"/>
              </a:spcBef>
              <a:buNone/>
              <a:defRPr sz="900">
                <a:solidFill>
                  <a:srgbClr val="000000"/>
                </a:solidFill>
                <a:latin typeface="Calibri"/>
                <a:ea typeface="Calibri"/>
                <a:cs typeface="Calibri"/>
                <a:sym typeface="Calibri"/>
              </a:defRPr>
            </a:lvl6pPr>
            <a:lvl7pPr indent="0" lvl="6" marL="0" marR="0" algn="r">
              <a:spcBef>
                <a:spcPts val="0"/>
              </a:spcBef>
              <a:buNone/>
              <a:defRPr sz="900">
                <a:solidFill>
                  <a:srgbClr val="000000"/>
                </a:solidFill>
                <a:latin typeface="Calibri"/>
                <a:ea typeface="Calibri"/>
                <a:cs typeface="Calibri"/>
                <a:sym typeface="Calibri"/>
              </a:defRPr>
            </a:lvl7pPr>
            <a:lvl8pPr indent="0" lvl="7" marL="0" marR="0" algn="r">
              <a:spcBef>
                <a:spcPts val="0"/>
              </a:spcBef>
              <a:buNone/>
              <a:defRPr sz="900">
                <a:solidFill>
                  <a:srgbClr val="000000"/>
                </a:solidFill>
                <a:latin typeface="Calibri"/>
                <a:ea typeface="Calibri"/>
                <a:cs typeface="Calibri"/>
                <a:sym typeface="Calibri"/>
              </a:defRPr>
            </a:lvl8pPr>
            <a:lvl9pPr indent="0" lvl="8" marL="0" marR="0" algn="r">
              <a:spcBef>
                <a:spcPts val="0"/>
              </a:spcBef>
              <a:buNone/>
              <a:defRPr sz="900">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7" name="Google Shape;67;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0" name="Shape 70"/>
        <p:cNvGrpSpPr/>
        <p:nvPr/>
      </p:nvGrpSpPr>
      <p:grpSpPr>
        <a:xfrm>
          <a:off x="0" y="0"/>
          <a:ext cx="0" cy="0"/>
          <a:chOff x="0" y="0"/>
          <a:chExt cx="0" cy="0"/>
        </a:xfrm>
      </p:grpSpPr>
      <p:sp>
        <p:nvSpPr>
          <p:cNvPr id="71" name="Google Shape;71;p16"/>
          <p:cNvSpPr txBox="1"/>
          <p:nvPr>
            <p:ph type="title"/>
          </p:nvPr>
        </p:nvSpPr>
        <p:spPr>
          <a:xfrm>
            <a:off x="685800" y="457200"/>
            <a:ext cx="7772400" cy="857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 type="body"/>
          </p:nvPr>
        </p:nvSpPr>
        <p:spPr>
          <a:xfrm>
            <a:off x="685800" y="1485900"/>
            <a:ext cx="3810000" cy="30861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6"/>
          <p:cNvSpPr txBox="1"/>
          <p:nvPr>
            <p:ph idx="2" type="body"/>
          </p:nvPr>
        </p:nvSpPr>
        <p:spPr>
          <a:xfrm>
            <a:off x="4648200" y="1485900"/>
            <a:ext cx="3810000" cy="1485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16"/>
          <p:cNvSpPr txBox="1"/>
          <p:nvPr>
            <p:ph idx="3" type="body"/>
          </p:nvPr>
        </p:nvSpPr>
        <p:spPr>
          <a:xfrm>
            <a:off x="4648200" y="3086100"/>
            <a:ext cx="3810000" cy="1485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000000"/>
                </a:solidFill>
                <a:latin typeface="Calibri"/>
                <a:ea typeface="Calibri"/>
                <a:cs typeface="Calibri"/>
                <a:sym typeface="Calibri"/>
              </a:defRPr>
            </a:lvl1pPr>
            <a:lvl2pPr indent="0" lvl="1" marL="0" marR="0" algn="r">
              <a:spcBef>
                <a:spcPts val="0"/>
              </a:spcBef>
              <a:buNone/>
              <a:defRPr sz="900">
                <a:solidFill>
                  <a:srgbClr val="000000"/>
                </a:solidFill>
                <a:latin typeface="Calibri"/>
                <a:ea typeface="Calibri"/>
                <a:cs typeface="Calibri"/>
                <a:sym typeface="Calibri"/>
              </a:defRPr>
            </a:lvl2pPr>
            <a:lvl3pPr indent="0" lvl="2" marL="0" marR="0" algn="r">
              <a:spcBef>
                <a:spcPts val="0"/>
              </a:spcBef>
              <a:buNone/>
              <a:defRPr sz="900">
                <a:solidFill>
                  <a:srgbClr val="000000"/>
                </a:solidFill>
                <a:latin typeface="Calibri"/>
                <a:ea typeface="Calibri"/>
                <a:cs typeface="Calibri"/>
                <a:sym typeface="Calibri"/>
              </a:defRPr>
            </a:lvl3pPr>
            <a:lvl4pPr indent="0" lvl="3" marL="0" marR="0" algn="r">
              <a:spcBef>
                <a:spcPts val="0"/>
              </a:spcBef>
              <a:buNone/>
              <a:defRPr sz="900">
                <a:solidFill>
                  <a:srgbClr val="000000"/>
                </a:solidFill>
                <a:latin typeface="Calibri"/>
                <a:ea typeface="Calibri"/>
                <a:cs typeface="Calibri"/>
                <a:sym typeface="Calibri"/>
              </a:defRPr>
            </a:lvl4pPr>
            <a:lvl5pPr indent="0" lvl="4" marL="0" marR="0" algn="r">
              <a:spcBef>
                <a:spcPts val="0"/>
              </a:spcBef>
              <a:buNone/>
              <a:defRPr sz="900">
                <a:solidFill>
                  <a:srgbClr val="000000"/>
                </a:solidFill>
                <a:latin typeface="Calibri"/>
                <a:ea typeface="Calibri"/>
                <a:cs typeface="Calibri"/>
                <a:sym typeface="Calibri"/>
              </a:defRPr>
            </a:lvl5pPr>
            <a:lvl6pPr indent="0" lvl="5" marL="0" marR="0" algn="r">
              <a:spcBef>
                <a:spcPts val="0"/>
              </a:spcBef>
              <a:buNone/>
              <a:defRPr sz="900">
                <a:solidFill>
                  <a:srgbClr val="000000"/>
                </a:solidFill>
                <a:latin typeface="Calibri"/>
                <a:ea typeface="Calibri"/>
                <a:cs typeface="Calibri"/>
                <a:sym typeface="Calibri"/>
              </a:defRPr>
            </a:lvl6pPr>
            <a:lvl7pPr indent="0" lvl="6" marL="0" marR="0" algn="r">
              <a:spcBef>
                <a:spcPts val="0"/>
              </a:spcBef>
              <a:buNone/>
              <a:defRPr sz="900">
                <a:solidFill>
                  <a:srgbClr val="000000"/>
                </a:solidFill>
                <a:latin typeface="Calibri"/>
                <a:ea typeface="Calibri"/>
                <a:cs typeface="Calibri"/>
                <a:sym typeface="Calibri"/>
              </a:defRPr>
            </a:lvl7pPr>
            <a:lvl8pPr indent="0" lvl="7" marL="0" marR="0" algn="r">
              <a:spcBef>
                <a:spcPts val="0"/>
              </a:spcBef>
              <a:buNone/>
              <a:defRPr sz="900">
                <a:solidFill>
                  <a:srgbClr val="000000"/>
                </a:solidFill>
                <a:latin typeface="Calibri"/>
                <a:ea typeface="Calibri"/>
                <a:cs typeface="Calibri"/>
                <a:sym typeface="Calibri"/>
              </a:defRPr>
            </a:lvl8pPr>
            <a:lvl9pPr indent="0" lvl="8" marL="0" marR="0" algn="r">
              <a:spcBef>
                <a:spcPts val="0"/>
              </a:spcBef>
              <a:buNone/>
              <a:defRPr sz="900">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 name="Shape 78"/>
        <p:cNvGrpSpPr/>
        <p:nvPr/>
      </p:nvGrpSpPr>
      <p:grpSpPr>
        <a:xfrm>
          <a:off x="0" y="0"/>
          <a:ext cx="0" cy="0"/>
          <a:chOff x="0" y="0"/>
          <a:chExt cx="0" cy="0"/>
        </a:xfrm>
      </p:grpSpPr>
      <p:sp>
        <p:nvSpPr>
          <p:cNvPr id="79" name="Google Shape;79;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1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1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7" name="Shape 97"/>
        <p:cNvGrpSpPr/>
        <p:nvPr/>
      </p:nvGrpSpPr>
      <p:grpSpPr>
        <a:xfrm>
          <a:off x="0" y="0"/>
          <a:ext cx="0" cy="0"/>
          <a:chOff x="0" y="0"/>
          <a:chExt cx="0" cy="0"/>
        </a:xfrm>
      </p:grpSpPr>
      <p:sp>
        <p:nvSpPr>
          <p:cNvPr id="98" name="Google Shape;98;p2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9" name="Google Shape;99;p20"/>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0" name="Google Shape;100;p20"/>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0"/>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2" name="Google Shape;102;p20"/>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5" name="Shape 115"/>
        <p:cNvGrpSpPr/>
        <p:nvPr/>
      </p:nvGrpSpPr>
      <p:grpSpPr>
        <a:xfrm>
          <a:off x="0" y="0"/>
          <a:ext cx="0" cy="0"/>
          <a:chOff x="0" y="0"/>
          <a:chExt cx="0" cy="0"/>
        </a:xfrm>
      </p:grpSpPr>
      <p:sp>
        <p:nvSpPr>
          <p:cNvPr id="116" name="Google Shape;116;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23"/>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18" name="Google Shape;118;p23"/>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9" name="Google Shape;119;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2" name="Shape 122"/>
        <p:cNvGrpSpPr/>
        <p:nvPr/>
      </p:nvGrpSpPr>
      <p:grpSpPr>
        <a:xfrm>
          <a:off x="0" y="0"/>
          <a:ext cx="0" cy="0"/>
          <a:chOff x="0" y="0"/>
          <a:chExt cx="0" cy="0"/>
        </a:xfrm>
      </p:grpSpPr>
      <p:sp>
        <p:nvSpPr>
          <p:cNvPr id="123" name="Google Shape;123;p2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 name="Google Shape;124;p24"/>
          <p:cNvSpPr/>
          <p:nvPr>
            <p:ph idx="2" type="pic"/>
          </p:nvPr>
        </p:nvSpPr>
        <p:spPr>
          <a:xfrm>
            <a:off x="3887391" y="740569"/>
            <a:ext cx="4629300" cy="3655200"/>
          </a:xfrm>
          <a:prstGeom prst="rect">
            <a:avLst/>
          </a:prstGeom>
          <a:noFill/>
          <a:ln>
            <a:noFill/>
          </a:ln>
        </p:spPr>
      </p:sp>
      <p:sp>
        <p:nvSpPr>
          <p:cNvPr id="125" name="Google Shape;125;p24"/>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6" name="Google Shape;126;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9" name="Shape 129"/>
        <p:cNvGrpSpPr/>
        <p:nvPr/>
      </p:nvGrpSpPr>
      <p:grpSpPr>
        <a:xfrm>
          <a:off x="0" y="0"/>
          <a:ext cx="0" cy="0"/>
          <a:chOff x="0" y="0"/>
          <a:chExt cx="0" cy="0"/>
        </a:xfrm>
      </p:grpSpPr>
      <p:sp>
        <p:nvSpPr>
          <p:cNvPr id="130" name="Google Shape;130;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5" name="Shape 135"/>
        <p:cNvGrpSpPr/>
        <p:nvPr/>
      </p:nvGrpSpPr>
      <p:grpSpPr>
        <a:xfrm>
          <a:off x="0" y="0"/>
          <a:ext cx="0" cy="0"/>
          <a:chOff x="0" y="0"/>
          <a:chExt cx="0" cy="0"/>
        </a:xfrm>
      </p:grpSpPr>
      <p:sp>
        <p:nvSpPr>
          <p:cNvPr id="136" name="Google Shape;136;p26"/>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7" name="Google Shape;137;p26"/>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0" name="Google Shape;60;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2" name="Google Shape;62;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3" name="Google Shape;63;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ctrTitle"/>
          </p:nvPr>
        </p:nvSpPr>
        <p:spPr>
          <a:xfrm>
            <a:off x="584850" y="598350"/>
            <a:ext cx="7974300" cy="1293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rgbClr val="1F3864"/>
              </a:buClr>
              <a:buSzPct val="100000"/>
              <a:buFont typeface="Calibri"/>
              <a:buNone/>
            </a:pPr>
            <a:r>
              <a:rPr lang="en" sz="3800">
                <a:solidFill>
                  <a:srgbClr val="1F3864"/>
                </a:solidFill>
              </a:rPr>
              <a:t>Applied voltage in atomistic simulations II: Methods for classical and ML-based MD</a:t>
            </a:r>
            <a:endParaRPr/>
          </a:p>
        </p:txBody>
      </p:sp>
      <p:sp>
        <p:nvSpPr>
          <p:cNvPr id="146" name="Google Shape;146;p27"/>
          <p:cNvSpPr txBox="1"/>
          <p:nvPr/>
        </p:nvSpPr>
        <p:spPr>
          <a:xfrm>
            <a:off x="2106000" y="1996100"/>
            <a:ext cx="4932000" cy="854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700" u="none" cap="none" strike="noStrike">
                <a:solidFill>
                  <a:schemeClr val="dk1"/>
                </a:solidFill>
                <a:latin typeface="Calibri"/>
                <a:ea typeface="Calibri"/>
                <a:cs typeface="Calibri"/>
                <a:sym typeface="Calibri"/>
              </a:rPr>
              <a:t>Zachary K. Goldsmith</a:t>
            </a:r>
            <a:endParaRPr b="0" i="0" sz="17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lang="en" sz="1700">
                <a:solidFill>
                  <a:schemeClr val="dk1"/>
                </a:solidFill>
                <a:latin typeface="Calibri"/>
                <a:ea typeface="Calibri"/>
                <a:cs typeface="Calibri"/>
                <a:sym typeface="Calibri"/>
              </a:rPr>
              <a:t>CCCE Interfaces and Applied Voltage Working Group</a:t>
            </a:r>
            <a:endParaRPr sz="1700">
              <a:solidFill>
                <a:schemeClr val="dk1"/>
              </a:solidFill>
              <a:latin typeface="Calibri"/>
              <a:ea typeface="Calibri"/>
              <a:cs typeface="Calibri"/>
              <a:sym typeface="Calibri"/>
            </a:endParaRPr>
          </a:p>
          <a:p>
            <a:pPr indent="0" lvl="0" marL="0" marR="0" rtl="0" algn="ctr">
              <a:spcBef>
                <a:spcPts val="0"/>
              </a:spcBef>
              <a:spcAft>
                <a:spcPts val="0"/>
              </a:spcAft>
              <a:buNone/>
            </a:pPr>
            <a:r>
              <a:rPr lang="en" sz="1700">
                <a:solidFill>
                  <a:schemeClr val="dk1"/>
                </a:solidFill>
                <a:latin typeface="Calibri"/>
                <a:ea typeface="Calibri"/>
                <a:cs typeface="Calibri"/>
                <a:sym typeface="Calibri"/>
              </a:rPr>
              <a:t>November 25</a:t>
            </a:r>
            <a:r>
              <a:rPr baseline="30000" lang="en" sz="1700">
                <a:solidFill>
                  <a:schemeClr val="dk1"/>
                </a:solidFill>
                <a:latin typeface="Calibri"/>
                <a:ea typeface="Calibri"/>
                <a:cs typeface="Calibri"/>
                <a:sym typeface="Calibri"/>
              </a:rPr>
              <a:t>th</a:t>
            </a:r>
            <a:r>
              <a:rPr lang="en" sz="1700">
                <a:solidFill>
                  <a:schemeClr val="dk1"/>
                </a:solidFill>
                <a:latin typeface="Calibri"/>
                <a:ea typeface="Calibri"/>
                <a:cs typeface="Calibri"/>
                <a:sym typeface="Calibri"/>
              </a:rPr>
              <a:t>, 2025  </a:t>
            </a:r>
            <a:endParaRPr sz="1700">
              <a:solidFill>
                <a:schemeClr val="dk1"/>
              </a:solidFill>
              <a:latin typeface="Calibri"/>
              <a:ea typeface="Calibri"/>
              <a:cs typeface="Calibri"/>
              <a:sym typeface="Calibri"/>
            </a:endParaRPr>
          </a:p>
        </p:txBody>
      </p:sp>
      <p:pic>
        <p:nvPicPr>
          <p:cNvPr id="147" name="Google Shape;147;p27"/>
          <p:cNvPicPr preferRelativeResize="0"/>
          <p:nvPr/>
        </p:nvPicPr>
        <p:blipFill>
          <a:blip r:embed="rId3">
            <a:alphaModFix/>
          </a:blip>
          <a:stretch>
            <a:fillRect/>
          </a:stretch>
        </p:blipFill>
        <p:spPr>
          <a:xfrm>
            <a:off x="2456951" y="2954651"/>
            <a:ext cx="4230100" cy="2001825"/>
          </a:xfrm>
          <a:prstGeom prst="rect">
            <a:avLst/>
          </a:prstGeom>
          <a:noFill/>
          <a:ln>
            <a:noFill/>
          </a:ln>
        </p:spPr>
      </p:pic>
      <p:sp>
        <p:nvSpPr>
          <p:cNvPr id="148" name="Google Shape;148;p27"/>
          <p:cNvSpPr txBox="1"/>
          <p:nvPr/>
        </p:nvSpPr>
        <p:spPr>
          <a:xfrm>
            <a:off x="5741398" y="4572725"/>
            <a:ext cx="243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 Schmickler &amp; E. Santos, </a:t>
            </a:r>
            <a:r>
              <a:rPr i="1" lang="en" sz="1000"/>
              <a:t>Interfacial Electrochemistry</a:t>
            </a:r>
            <a:r>
              <a:rPr lang="en" sz="1000"/>
              <a:t>, </a:t>
            </a:r>
            <a:r>
              <a:rPr b="1" lang="en" sz="1000"/>
              <a:t>2010</a:t>
            </a:r>
            <a:endParaRPr b="1"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Machine learning in the GC ensemble</a:t>
            </a:r>
            <a:endParaRPr sz="3000">
              <a:solidFill>
                <a:srgbClr val="1F3864"/>
              </a:solidFill>
              <a:latin typeface="Calibri"/>
              <a:ea typeface="Calibri"/>
              <a:cs typeface="Calibri"/>
              <a:sym typeface="Calibri"/>
            </a:endParaRPr>
          </a:p>
        </p:txBody>
      </p:sp>
      <p:sp>
        <p:nvSpPr>
          <p:cNvPr id="237" name="Google Shape;237;p36"/>
          <p:cNvSpPr txBox="1"/>
          <p:nvPr/>
        </p:nvSpPr>
        <p:spPr>
          <a:xfrm>
            <a:off x="85925" y="893075"/>
            <a:ext cx="4131000" cy="22857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Machine-learning in the GC ensemble for proton discharge on gold</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QEq-like approach coupled to GPAW periodic DFT with SJM for training</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One NN predicts charges from geometry + potential, one predicts electronegativities from geometry</a:t>
            </a:r>
            <a:endParaRPr sz="18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36"/>
          <p:cNvSpPr txBox="1"/>
          <p:nvPr/>
        </p:nvSpPr>
        <p:spPr>
          <a:xfrm>
            <a:off x="5318075" y="4760425"/>
            <a:ext cx="377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Chen, Willard, Peterson et al., </a:t>
            </a:r>
            <a:r>
              <a:rPr i="1" lang="en" sz="1100"/>
              <a:t>npj Comp. Mat.,</a:t>
            </a:r>
            <a:r>
              <a:rPr lang="en" sz="1100"/>
              <a:t> </a:t>
            </a:r>
            <a:r>
              <a:rPr b="1" lang="en" sz="1100"/>
              <a:t>2023</a:t>
            </a:r>
            <a:endParaRPr b="1" sz="1100"/>
          </a:p>
        </p:txBody>
      </p:sp>
      <p:pic>
        <p:nvPicPr>
          <p:cNvPr id="239" name="Google Shape;239;p36"/>
          <p:cNvPicPr preferRelativeResize="0"/>
          <p:nvPr/>
        </p:nvPicPr>
        <p:blipFill>
          <a:blip r:embed="rId3">
            <a:alphaModFix/>
          </a:blip>
          <a:stretch>
            <a:fillRect/>
          </a:stretch>
        </p:blipFill>
        <p:spPr>
          <a:xfrm>
            <a:off x="4250425" y="792350"/>
            <a:ext cx="4702900" cy="2066525"/>
          </a:xfrm>
          <a:prstGeom prst="rect">
            <a:avLst/>
          </a:prstGeom>
          <a:noFill/>
          <a:ln>
            <a:noFill/>
          </a:ln>
        </p:spPr>
      </p:pic>
      <p:pic>
        <p:nvPicPr>
          <p:cNvPr id="240" name="Google Shape;240;p36"/>
          <p:cNvPicPr preferRelativeResize="0"/>
          <p:nvPr/>
        </p:nvPicPr>
        <p:blipFill>
          <a:blip r:embed="rId4">
            <a:alphaModFix/>
          </a:blip>
          <a:stretch>
            <a:fillRect/>
          </a:stretch>
        </p:blipFill>
        <p:spPr>
          <a:xfrm>
            <a:off x="152925" y="2917576"/>
            <a:ext cx="4243601" cy="1895675"/>
          </a:xfrm>
          <a:prstGeom prst="rect">
            <a:avLst/>
          </a:prstGeom>
          <a:noFill/>
          <a:ln>
            <a:noFill/>
          </a:ln>
        </p:spPr>
      </p:pic>
      <p:sp>
        <p:nvSpPr>
          <p:cNvPr id="241" name="Google Shape;241;p36"/>
          <p:cNvSpPr txBox="1"/>
          <p:nvPr/>
        </p:nvSpPr>
        <p:spPr>
          <a:xfrm>
            <a:off x="4650625" y="3082300"/>
            <a:ext cx="4381800" cy="14547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Geometry encoding electronegativity → no need to designate surface/electrode atoms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ML simulations reproduce Faradaic proton discharge at various voltages</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Machine learning in the GC ensemble</a:t>
            </a:r>
            <a:endParaRPr sz="3000">
              <a:solidFill>
                <a:srgbClr val="1F3864"/>
              </a:solidFill>
              <a:latin typeface="Calibri"/>
              <a:ea typeface="Calibri"/>
              <a:cs typeface="Calibri"/>
              <a:sym typeface="Calibri"/>
            </a:endParaRPr>
          </a:p>
        </p:txBody>
      </p:sp>
      <p:sp>
        <p:nvSpPr>
          <p:cNvPr id="248" name="Google Shape;248;p37"/>
          <p:cNvSpPr txBox="1"/>
          <p:nvPr/>
        </p:nvSpPr>
        <p:spPr>
          <a:xfrm>
            <a:off x="4572000" y="3129250"/>
            <a:ext cx="4545000" cy="11775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Fermi level can be learned in the training procedure</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This study trained at a single potential rather than one that can vary</a:t>
            </a:r>
            <a:endParaRPr sz="1800">
              <a:solidFill>
                <a:schemeClr val="dk1"/>
              </a:solidFill>
              <a:latin typeface="Calibri"/>
              <a:ea typeface="Calibri"/>
              <a:cs typeface="Calibri"/>
              <a:sym typeface="Calibri"/>
            </a:endParaRPr>
          </a:p>
        </p:txBody>
      </p:sp>
      <p:pic>
        <p:nvPicPr>
          <p:cNvPr id="249" name="Google Shape;249;p37"/>
          <p:cNvPicPr preferRelativeResize="0"/>
          <p:nvPr/>
        </p:nvPicPr>
        <p:blipFill>
          <a:blip r:embed="rId3">
            <a:alphaModFix/>
          </a:blip>
          <a:stretch>
            <a:fillRect/>
          </a:stretch>
        </p:blipFill>
        <p:spPr>
          <a:xfrm>
            <a:off x="329550" y="924073"/>
            <a:ext cx="4545000" cy="1252194"/>
          </a:xfrm>
          <a:prstGeom prst="rect">
            <a:avLst/>
          </a:prstGeom>
          <a:noFill/>
          <a:ln>
            <a:noFill/>
          </a:ln>
        </p:spPr>
      </p:pic>
      <p:pic>
        <p:nvPicPr>
          <p:cNvPr id="250" name="Google Shape;250;p37"/>
          <p:cNvPicPr preferRelativeResize="0"/>
          <p:nvPr/>
        </p:nvPicPr>
        <p:blipFill>
          <a:blip r:embed="rId4">
            <a:alphaModFix/>
          </a:blip>
          <a:stretch>
            <a:fillRect/>
          </a:stretch>
        </p:blipFill>
        <p:spPr>
          <a:xfrm>
            <a:off x="329550" y="2571749"/>
            <a:ext cx="3909825" cy="1673425"/>
          </a:xfrm>
          <a:prstGeom prst="rect">
            <a:avLst/>
          </a:prstGeom>
          <a:noFill/>
          <a:ln>
            <a:noFill/>
          </a:ln>
        </p:spPr>
      </p:pic>
      <p:pic>
        <p:nvPicPr>
          <p:cNvPr id="251" name="Google Shape;251;p37"/>
          <p:cNvPicPr preferRelativeResize="0"/>
          <p:nvPr/>
        </p:nvPicPr>
        <p:blipFill>
          <a:blip r:embed="rId5">
            <a:alphaModFix/>
          </a:blip>
          <a:stretch>
            <a:fillRect/>
          </a:stretch>
        </p:blipFill>
        <p:spPr>
          <a:xfrm>
            <a:off x="5753100" y="719027"/>
            <a:ext cx="3279300" cy="19413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8"/>
          <p:cNvPicPr preferRelativeResize="0"/>
          <p:nvPr/>
        </p:nvPicPr>
        <p:blipFill>
          <a:blip r:embed="rId3">
            <a:alphaModFix/>
          </a:blip>
          <a:stretch>
            <a:fillRect/>
          </a:stretch>
        </p:blipFill>
        <p:spPr>
          <a:xfrm>
            <a:off x="74450" y="721850"/>
            <a:ext cx="5347949" cy="891325"/>
          </a:xfrm>
          <a:prstGeom prst="rect">
            <a:avLst/>
          </a:prstGeom>
          <a:noFill/>
          <a:ln>
            <a:noFill/>
          </a:ln>
        </p:spPr>
      </p:pic>
      <p:sp>
        <p:nvSpPr>
          <p:cNvPr id="258" name="Google Shape;258;p38"/>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Constant potential in charge-aware MD</a:t>
            </a:r>
            <a:endParaRPr sz="3000">
              <a:solidFill>
                <a:srgbClr val="1F3864"/>
              </a:solidFill>
              <a:latin typeface="Calibri"/>
              <a:ea typeface="Calibri"/>
              <a:cs typeface="Calibri"/>
              <a:sym typeface="Calibri"/>
            </a:endParaRPr>
          </a:p>
        </p:txBody>
      </p:sp>
      <p:sp>
        <p:nvSpPr>
          <p:cNvPr id="259" name="Google Shape;259;p38"/>
          <p:cNvSpPr txBox="1"/>
          <p:nvPr/>
        </p:nvSpPr>
        <p:spPr>
          <a:xfrm>
            <a:off x="4511025" y="1255450"/>
            <a:ext cx="4127700" cy="14547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Charges on </a:t>
            </a:r>
            <a:r>
              <a:rPr lang="en" sz="1800" u="sng">
                <a:solidFill>
                  <a:schemeClr val="dk1"/>
                </a:solidFill>
                <a:latin typeface="Calibri"/>
                <a:ea typeface="Calibri"/>
                <a:cs typeface="Calibri"/>
                <a:sym typeface="Calibri"/>
              </a:rPr>
              <a:t>designated metal sites</a:t>
            </a:r>
            <a:r>
              <a:rPr lang="en" sz="1800">
                <a:solidFill>
                  <a:schemeClr val="dk1"/>
                </a:solidFill>
                <a:latin typeface="Calibri"/>
                <a:ea typeface="Calibri"/>
                <a:cs typeface="Calibri"/>
                <a:sym typeface="Calibri"/>
              </a:rPr>
              <a:t> satisfy a constraint according to the applied potential</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Equations of motion for </a:t>
            </a:r>
            <a:r>
              <a:rPr b="1" i="1" lang="en" sz="1800">
                <a:solidFill>
                  <a:schemeClr val="dk1"/>
                </a:solidFill>
                <a:latin typeface="Calibri"/>
                <a:ea typeface="Calibri"/>
                <a:cs typeface="Calibri"/>
                <a:sym typeface="Calibri"/>
              </a:rPr>
              <a:t>r</a:t>
            </a:r>
            <a:r>
              <a:rPr lang="en" sz="1800">
                <a:latin typeface="Calibri"/>
                <a:ea typeface="Calibri"/>
                <a:cs typeface="Calibri"/>
                <a:sym typeface="Calibri"/>
              </a:rPr>
              <a:t> and </a:t>
            </a:r>
            <a:r>
              <a:rPr i="1" lang="en" sz="1800">
                <a:latin typeface="Calibri"/>
                <a:ea typeface="Calibri"/>
                <a:cs typeface="Calibri"/>
                <a:sym typeface="Calibri"/>
              </a:rPr>
              <a:t>q</a:t>
            </a:r>
            <a:r>
              <a:rPr baseline="-25000" i="1" lang="en" sz="1800">
                <a:latin typeface="Calibri"/>
                <a:ea typeface="Calibri"/>
                <a:cs typeface="Calibri"/>
                <a:sym typeface="Calibri"/>
              </a:rPr>
              <a:t>i</a:t>
            </a:r>
            <a:r>
              <a:rPr lang="en" sz="1800">
                <a:latin typeface="Calibri"/>
                <a:ea typeface="Calibri"/>
                <a:cs typeface="Calibri"/>
                <a:sym typeface="Calibri"/>
              </a:rPr>
              <a:t> solved together</a:t>
            </a:r>
            <a:endParaRPr sz="1800">
              <a:latin typeface="Calibri"/>
              <a:ea typeface="Calibri"/>
              <a:cs typeface="Calibri"/>
              <a:sym typeface="Calibri"/>
            </a:endParaRPr>
          </a:p>
        </p:txBody>
      </p:sp>
      <p:pic>
        <p:nvPicPr>
          <p:cNvPr id="260" name="Google Shape;260;p38"/>
          <p:cNvPicPr preferRelativeResize="0"/>
          <p:nvPr/>
        </p:nvPicPr>
        <p:blipFill>
          <a:blip r:embed="rId4">
            <a:alphaModFix/>
          </a:blip>
          <a:stretch>
            <a:fillRect/>
          </a:stretch>
        </p:blipFill>
        <p:spPr>
          <a:xfrm>
            <a:off x="74450" y="1928050"/>
            <a:ext cx="4333850" cy="2126525"/>
          </a:xfrm>
          <a:prstGeom prst="rect">
            <a:avLst/>
          </a:prstGeom>
          <a:noFill/>
          <a:ln>
            <a:noFill/>
          </a:ln>
        </p:spPr>
      </p:pic>
      <p:sp>
        <p:nvSpPr>
          <p:cNvPr id="261" name="Google Shape;261;p38"/>
          <p:cNvSpPr txBox="1"/>
          <p:nvPr/>
        </p:nvSpPr>
        <p:spPr>
          <a:xfrm>
            <a:off x="170125" y="4219925"/>
            <a:ext cx="35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Wang, Yang, Olmsted, Asta, Laird, </a:t>
            </a:r>
            <a:r>
              <a:rPr i="1" lang="en">
                <a:solidFill>
                  <a:schemeClr val="dk1"/>
                </a:solidFill>
                <a:latin typeface="Calibri"/>
                <a:ea typeface="Calibri"/>
                <a:cs typeface="Calibri"/>
                <a:sym typeface="Calibri"/>
              </a:rPr>
              <a:t>JCP</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2014</a:t>
            </a:r>
            <a:endParaRPr b="1" sz="1000">
              <a:latin typeface="Calibri"/>
              <a:ea typeface="Calibri"/>
              <a:cs typeface="Calibri"/>
              <a:sym typeface="Calibri"/>
            </a:endParaRPr>
          </a:p>
        </p:txBody>
      </p:sp>
      <p:pic>
        <p:nvPicPr>
          <p:cNvPr id="262" name="Google Shape;262;p38"/>
          <p:cNvPicPr preferRelativeResize="0"/>
          <p:nvPr/>
        </p:nvPicPr>
        <p:blipFill>
          <a:blip r:embed="rId5">
            <a:alphaModFix/>
          </a:blip>
          <a:stretch>
            <a:fillRect/>
          </a:stretch>
        </p:blipFill>
        <p:spPr>
          <a:xfrm>
            <a:off x="4794450" y="2909325"/>
            <a:ext cx="3680550" cy="1903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Model electrode in contact with </a:t>
            </a:r>
            <a:r>
              <a:rPr lang="en" sz="3000">
                <a:solidFill>
                  <a:srgbClr val="1F3864"/>
                </a:solidFill>
                <a:latin typeface="Calibri"/>
                <a:ea typeface="Calibri"/>
                <a:cs typeface="Calibri"/>
                <a:sym typeface="Calibri"/>
              </a:rPr>
              <a:t>aqueous</a:t>
            </a:r>
            <a:r>
              <a:rPr lang="en" sz="3000">
                <a:solidFill>
                  <a:srgbClr val="1F3864"/>
                </a:solidFill>
                <a:latin typeface="Calibri"/>
                <a:ea typeface="Calibri"/>
                <a:cs typeface="Calibri"/>
                <a:sym typeface="Calibri"/>
              </a:rPr>
              <a:t> electrolyte</a:t>
            </a:r>
            <a:endParaRPr sz="3000">
              <a:solidFill>
                <a:srgbClr val="1F3864"/>
              </a:solidFill>
              <a:latin typeface="Calibri"/>
              <a:ea typeface="Calibri"/>
              <a:cs typeface="Calibri"/>
              <a:sym typeface="Calibri"/>
            </a:endParaRPr>
          </a:p>
        </p:txBody>
      </p:sp>
      <p:sp>
        <p:nvSpPr>
          <p:cNvPr id="269" name="Google Shape;269;p39"/>
          <p:cNvSpPr txBox="1"/>
          <p:nvPr/>
        </p:nvSpPr>
        <p:spPr>
          <a:xfrm>
            <a:off x="56325" y="784850"/>
            <a:ext cx="5423100" cy="22857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Ru2+/3+ “electrodes” in contact with aqueous NaCl</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Constant potential method engenders potential drop from one side of the cell to the other</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Electrostatic potentials in bulk solution are not flat at large biases, however</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Color coding shows how local polarization environment of electrode atoms allows for different partial charges</a:t>
            </a:r>
            <a:endParaRPr sz="1800">
              <a:solidFill>
                <a:schemeClr val="dk1"/>
              </a:solidFill>
              <a:latin typeface="Calibri"/>
              <a:ea typeface="Calibri"/>
              <a:cs typeface="Calibri"/>
              <a:sym typeface="Calibri"/>
            </a:endParaRPr>
          </a:p>
        </p:txBody>
      </p:sp>
      <p:sp>
        <p:nvSpPr>
          <p:cNvPr id="270" name="Google Shape;270;p39"/>
          <p:cNvSpPr txBox="1"/>
          <p:nvPr/>
        </p:nvSpPr>
        <p:spPr>
          <a:xfrm>
            <a:off x="4883050" y="4760425"/>
            <a:ext cx="420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Willard, Reed, Madden, Chandler, </a:t>
            </a:r>
            <a:r>
              <a:rPr i="1" lang="en" sz="1100"/>
              <a:t>Faraday Discuss.</a:t>
            </a:r>
            <a:r>
              <a:rPr i="1" lang="en" sz="1100"/>
              <a:t>,</a:t>
            </a:r>
            <a:r>
              <a:rPr lang="en" sz="1100"/>
              <a:t> </a:t>
            </a:r>
            <a:r>
              <a:rPr b="1" lang="en" sz="1100"/>
              <a:t>2009</a:t>
            </a:r>
            <a:endParaRPr b="1" sz="1100"/>
          </a:p>
        </p:txBody>
      </p:sp>
      <p:pic>
        <p:nvPicPr>
          <p:cNvPr id="271" name="Google Shape;271;p39"/>
          <p:cNvPicPr preferRelativeResize="0"/>
          <p:nvPr/>
        </p:nvPicPr>
        <p:blipFill>
          <a:blip r:embed="rId3">
            <a:alphaModFix/>
          </a:blip>
          <a:stretch>
            <a:fillRect/>
          </a:stretch>
        </p:blipFill>
        <p:spPr>
          <a:xfrm>
            <a:off x="5631825" y="784200"/>
            <a:ext cx="3359775" cy="3068366"/>
          </a:xfrm>
          <a:prstGeom prst="rect">
            <a:avLst/>
          </a:prstGeom>
          <a:noFill/>
          <a:ln>
            <a:noFill/>
          </a:ln>
        </p:spPr>
      </p:pic>
      <p:pic>
        <p:nvPicPr>
          <p:cNvPr id="272" name="Google Shape;272;p39"/>
          <p:cNvPicPr preferRelativeResize="0"/>
          <p:nvPr/>
        </p:nvPicPr>
        <p:blipFill>
          <a:blip r:embed="rId4">
            <a:alphaModFix/>
          </a:blip>
          <a:stretch>
            <a:fillRect/>
          </a:stretch>
        </p:blipFill>
        <p:spPr>
          <a:xfrm>
            <a:off x="1644850" y="3070550"/>
            <a:ext cx="2495550" cy="1971675"/>
          </a:xfrm>
          <a:prstGeom prst="rect">
            <a:avLst/>
          </a:prstGeom>
          <a:noFill/>
          <a:ln>
            <a:noFill/>
          </a:ln>
        </p:spPr>
      </p:pic>
      <p:sp>
        <p:nvSpPr>
          <p:cNvPr id="273" name="Google Shape;273;p39"/>
          <p:cNvSpPr txBox="1"/>
          <p:nvPr/>
        </p:nvSpPr>
        <p:spPr>
          <a:xfrm>
            <a:off x="2185750" y="4143850"/>
            <a:ext cx="132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r>
              <a:rPr baseline="30000" lang="en" sz="1800">
                <a:solidFill>
                  <a:schemeClr val="dk1"/>
                </a:solidFill>
              </a:rPr>
              <a:t>2</a:t>
            </a:r>
            <a:r>
              <a:rPr lang="en" sz="1800">
                <a:solidFill>
                  <a:schemeClr val="dk1"/>
                </a:solidFill>
              </a:rPr>
              <a:t>𝛹 = -ρ/ε</a:t>
            </a:r>
            <a:r>
              <a:rPr baseline="-25000" lang="en" sz="1800">
                <a:solidFill>
                  <a:schemeClr val="dk1"/>
                </a:solidFill>
              </a:rPr>
              <a:t>0</a:t>
            </a:r>
            <a:endParaRPr baseline="-25000"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Model electrode in contact with aqueous electrolyte</a:t>
            </a:r>
            <a:endParaRPr sz="3000">
              <a:solidFill>
                <a:srgbClr val="1F3864"/>
              </a:solidFill>
              <a:latin typeface="Calibri"/>
              <a:ea typeface="Calibri"/>
              <a:cs typeface="Calibri"/>
              <a:sym typeface="Calibri"/>
            </a:endParaRPr>
          </a:p>
        </p:txBody>
      </p:sp>
      <p:sp>
        <p:nvSpPr>
          <p:cNvPr id="280" name="Google Shape;280;p40"/>
          <p:cNvSpPr txBox="1"/>
          <p:nvPr/>
        </p:nvSpPr>
        <p:spPr>
          <a:xfrm>
            <a:off x="74075" y="743525"/>
            <a:ext cx="5423100" cy="11775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CPM for 2D periodic cell of graphene in contact with water</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SFG spectrum computed at various applied biases according to the method</a:t>
            </a:r>
            <a:endParaRPr sz="1800">
              <a:solidFill>
                <a:schemeClr val="dk1"/>
              </a:solidFill>
              <a:latin typeface="Calibri"/>
              <a:ea typeface="Calibri"/>
              <a:cs typeface="Calibri"/>
              <a:sym typeface="Calibri"/>
            </a:endParaRPr>
          </a:p>
        </p:txBody>
      </p:sp>
      <p:sp>
        <p:nvSpPr>
          <p:cNvPr id="281" name="Google Shape;281;p40"/>
          <p:cNvSpPr txBox="1"/>
          <p:nvPr/>
        </p:nvSpPr>
        <p:spPr>
          <a:xfrm>
            <a:off x="4888950" y="4014150"/>
            <a:ext cx="420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Zhang, Aguiar, Hynes, Laage</a:t>
            </a:r>
            <a:r>
              <a:rPr lang="en" sz="1100"/>
              <a:t>, </a:t>
            </a:r>
            <a:r>
              <a:rPr i="1" lang="en" sz="1100"/>
              <a:t>JPCL</a:t>
            </a:r>
            <a:r>
              <a:rPr i="1" lang="en" sz="1100"/>
              <a:t>,</a:t>
            </a:r>
            <a:r>
              <a:rPr lang="en" sz="1100"/>
              <a:t> </a:t>
            </a:r>
            <a:r>
              <a:rPr b="1" lang="en" sz="1100"/>
              <a:t>2020</a:t>
            </a:r>
            <a:endParaRPr b="1" sz="1100"/>
          </a:p>
        </p:txBody>
      </p:sp>
      <p:pic>
        <p:nvPicPr>
          <p:cNvPr id="282" name="Google Shape;282;p40"/>
          <p:cNvPicPr preferRelativeResize="0"/>
          <p:nvPr/>
        </p:nvPicPr>
        <p:blipFill>
          <a:blip r:embed="rId3">
            <a:alphaModFix/>
          </a:blip>
          <a:stretch>
            <a:fillRect/>
          </a:stretch>
        </p:blipFill>
        <p:spPr>
          <a:xfrm>
            <a:off x="5631825" y="784200"/>
            <a:ext cx="3359775" cy="3077554"/>
          </a:xfrm>
          <a:prstGeom prst="rect">
            <a:avLst/>
          </a:prstGeom>
          <a:noFill/>
          <a:ln>
            <a:noFill/>
          </a:ln>
        </p:spPr>
      </p:pic>
      <p:pic>
        <p:nvPicPr>
          <p:cNvPr id="283" name="Google Shape;283;p40"/>
          <p:cNvPicPr preferRelativeResize="0"/>
          <p:nvPr/>
        </p:nvPicPr>
        <p:blipFill rotWithShape="1">
          <a:blip r:embed="rId4">
            <a:alphaModFix/>
          </a:blip>
          <a:srcRect b="68577" l="0" r="0" t="0"/>
          <a:stretch/>
        </p:blipFill>
        <p:spPr>
          <a:xfrm>
            <a:off x="588325" y="2342150"/>
            <a:ext cx="3099850" cy="2173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Coupling constant potential methods to MLIPs</a:t>
            </a:r>
            <a:endParaRPr sz="3000">
              <a:solidFill>
                <a:srgbClr val="1F3864"/>
              </a:solidFill>
              <a:latin typeface="Calibri"/>
              <a:ea typeface="Calibri"/>
              <a:cs typeface="Calibri"/>
              <a:sym typeface="Calibri"/>
            </a:endParaRPr>
          </a:p>
        </p:txBody>
      </p:sp>
      <p:sp>
        <p:nvSpPr>
          <p:cNvPr id="290" name="Google Shape;290;p41"/>
          <p:cNvSpPr txBox="1"/>
          <p:nvPr/>
        </p:nvSpPr>
        <p:spPr>
          <a:xfrm>
            <a:off x="213525" y="730463"/>
            <a:ext cx="4735200" cy="42252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Siepmann-Sprik potentiostat can in principle be coupled to MLFFs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DeepMD coupled to Siepmann-Sprik method adds the external potential as the long-range electrostatic part</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Intra-system long-range electrostatics are also included via WCs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Pt(111)-KF(aq) system studied</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Pt cannot be described by WCs, so the electrode atoms had to be designated specifically for Siepmann-Sprik treatment</a:t>
            </a:r>
            <a:br>
              <a:rPr lang="en"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There are not a lot of these examples, however</a:t>
            </a:r>
            <a:endParaRPr sz="1800">
              <a:solidFill>
                <a:schemeClr val="dk1"/>
              </a:solidFill>
              <a:latin typeface="Calibri"/>
              <a:ea typeface="Calibri"/>
              <a:cs typeface="Calibri"/>
              <a:sym typeface="Calibri"/>
            </a:endParaRPr>
          </a:p>
        </p:txBody>
      </p:sp>
      <p:pic>
        <p:nvPicPr>
          <p:cNvPr id="291" name="Google Shape;291;p41"/>
          <p:cNvPicPr preferRelativeResize="0"/>
          <p:nvPr/>
        </p:nvPicPr>
        <p:blipFill>
          <a:blip r:embed="rId3">
            <a:alphaModFix/>
          </a:blip>
          <a:stretch>
            <a:fillRect/>
          </a:stretch>
        </p:blipFill>
        <p:spPr>
          <a:xfrm>
            <a:off x="4925100" y="1260163"/>
            <a:ext cx="4097899" cy="1806738"/>
          </a:xfrm>
          <a:prstGeom prst="rect">
            <a:avLst/>
          </a:prstGeom>
          <a:noFill/>
          <a:ln>
            <a:noFill/>
          </a:ln>
        </p:spPr>
      </p:pic>
      <p:sp>
        <p:nvSpPr>
          <p:cNvPr id="292" name="Google Shape;292;p41"/>
          <p:cNvSpPr txBox="1"/>
          <p:nvPr/>
        </p:nvSpPr>
        <p:spPr>
          <a:xfrm>
            <a:off x="6784026" y="4713650"/>
            <a:ext cx="226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Zhu &amp; Cheng, </a:t>
            </a:r>
            <a:r>
              <a:rPr i="1" lang="en" sz="1100"/>
              <a:t>PRL</a:t>
            </a:r>
            <a:r>
              <a:rPr i="1" lang="en" sz="1100"/>
              <a:t>,</a:t>
            </a:r>
            <a:r>
              <a:rPr lang="en" sz="1100"/>
              <a:t> </a:t>
            </a:r>
            <a:r>
              <a:rPr b="1" lang="en" sz="1100"/>
              <a:t>2025</a:t>
            </a:r>
            <a:endParaRPr b="1" sz="1100"/>
          </a:p>
        </p:txBody>
      </p:sp>
      <p:pic>
        <p:nvPicPr>
          <p:cNvPr id="293" name="Google Shape;293;p41"/>
          <p:cNvPicPr preferRelativeResize="0"/>
          <p:nvPr/>
        </p:nvPicPr>
        <p:blipFill>
          <a:blip r:embed="rId4">
            <a:alphaModFix/>
          </a:blip>
          <a:stretch>
            <a:fillRect/>
          </a:stretch>
        </p:blipFill>
        <p:spPr>
          <a:xfrm>
            <a:off x="5620700" y="3270825"/>
            <a:ext cx="2771775" cy="32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Coupling constant potential methods to MLIPs</a:t>
            </a:r>
            <a:endParaRPr sz="3000">
              <a:solidFill>
                <a:srgbClr val="1F3864"/>
              </a:solidFill>
              <a:latin typeface="Calibri"/>
              <a:ea typeface="Calibri"/>
              <a:cs typeface="Calibri"/>
              <a:sym typeface="Calibri"/>
            </a:endParaRPr>
          </a:p>
        </p:txBody>
      </p:sp>
      <p:sp>
        <p:nvSpPr>
          <p:cNvPr id="300" name="Google Shape;300;p42"/>
          <p:cNvSpPr txBox="1"/>
          <p:nvPr/>
        </p:nvSpPr>
        <p:spPr>
          <a:xfrm>
            <a:off x="213525" y="730463"/>
            <a:ext cx="4735200" cy="14547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 dendrite growth modeled with a MLFF+QEq model with constant potential method</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Lagrangian with piecewise scheme for applied potential on Li metal atoms</a:t>
            </a:r>
            <a:endParaRPr sz="1800">
              <a:solidFill>
                <a:schemeClr val="dk1"/>
              </a:solidFill>
              <a:latin typeface="Calibri"/>
              <a:ea typeface="Calibri"/>
              <a:cs typeface="Calibri"/>
              <a:sym typeface="Calibri"/>
            </a:endParaRPr>
          </a:p>
        </p:txBody>
      </p:sp>
      <p:pic>
        <p:nvPicPr>
          <p:cNvPr id="301" name="Google Shape;301;p42"/>
          <p:cNvPicPr preferRelativeResize="0"/>
          <p:nvPr/>
        </p:nvPicPr>
        <p:blipFill>
          <a:blip r:embed="rId3">
            <a:alphaModFix/>
          </a:blip>
          <a:stretch>
            <a:fillRect/>
          </a:stretch>
        </p:blipFill>
        <p:spPr>
          <a:xfrm>
            <a:off x="5101125" y="784200"/>
            <a:ext cx="3890475" cy="3589460"/>
          </a:xfrm>
          <a:prstGeom prst="rect">
            <a:avLst/>
          </a:prstGeom>
          <a:noFill/>
          <a:ln>
            <a:noFill/>
          </a:ln>
        </p:spPr>
      </p:pic>
      <p:pic>
        <p:nvPicPr>
          <p:cNvPr id="302" name="Google Shape;302;p42"/>
          <p:cNvPicPr preferRelativeResize="0"/>
          <p:nvPr/>
        </p:nvPicPr>
        <p:blipFill>
          <a:blip r:embed="rId4">
            <a:alphaModFix/>
          </a:blip>
          <a:stretch>
            <a:fillRect/>
          </a:stretch>
        </p:blipFill>
        <p:spPr>
          <a:xfrm>
            <a:off x="780125" y="2160025"/>
            <a:ext cx="3151100" cy="2926599"/>
          </a:xfrm>
          <a:prstGeom prst="rect">
            <a:avLst/>
          </a:prstGeom>
          <a:noFill/>
          <a:ln>
            <a:noFill/>
          </a:ln>
        </p:spPr>
      </p:pic>
      <p:sp>
        <p:nvSpPr>
          <p:cNvPr id="303" name="Google Shape;303;p42"/>
          <p:cNvSpPr txBox="1"/>
          <p:nvPr/>
        </p:nvSpPr>
        <p:spPr>
          <a:xfrm>
            <a:off x="5196025" y="4686425"/>
            <a:ext cx="340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Xu et al., </a:t>
            </a:r>
            <a:r>
              <a:rPr i="1" lang="en">
                <a:solidFill>
                  <a:schemeClr val="dk1"/>
                </a:solidFill>
              </a:rPr>
              <a:t>Nat. Comm.</a:t>
            </a:r>
            <a:r>
              <a:rPr lang="en">
                <a:solidFill>
                  <a:schemeClr val="dk1"/>
                </a:solidFill>
              </a:rPr>
              <a:t>, </a:t>
            </a:r>
            <a:r>
              <a:rPr b="1" lang="en">
                <a:solidFill>
                  <a:schemeClr val="dk1"/>
                </a:solidFill>
              </a:rPr>
              <a:t>2025</a:t>
            </a:r>
            <a:endParaRPr b="1">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Applied potential vis-a-vis applied electric field</a:t>
            </a:r>
            <a:endParaRPr sz="3000">
              <a:solidFill>
                <a:srgbClr val="1F3864"/>
              </a:solidFill>
              <a:latin typeface="Calibri"/>
              <a:ea typeface="Calibri"/>
              <a:cs typeface="Calibri"/>
              <a:sym typeface="Calibri"/>
            </a:endParaRPr>
          </a:p>
        </p:txBody>
      </p:sp>
      <p:sp>
        <p:nvSpPr>
          <p:cNvPr id="310" name="Google Shape;310;p43"/>
          <p:cNvSpPr txBox="1"/>
          <p:nvPr/>
        </p:nvSpPr>
        <p:spPr>
          <a:xfrm>
            <a:off x="213525" y="730463"/>
            <a:ext cx="4735200" cy="17316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 macroscopic electric field can impose a potential drop from one end of the cell to the other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This can be equivalent to 2D CPM so long as the Ewald summation for finite field method is done in 2D PBC</a:t>
            </a:r>
            <a:endParaRPr sz="1800">
              <a:solidFill>
                <a:schemeClr val="dk1"/>
              </a:solidFill>
              <a:latin typeface="Calibri"/>
              <a:ea typeface="Calibri"/>
              <a:cs typeface="Calibri"/>
              <a:sym typeface="Calibri"/>
            </a:endParaRPr>
          </a:p>
        </p:txBody>
      </p:sp>
      <p:sp>
        <p:nvSpPr>
          <p:cNvPr id="311" name="Google Shape;311;p43"/>
          <p:cNvSpPr txBox="1"/>
          <p:nvPr/>
        </p:nvSpPr>
        <p:spPr>
          <a:xfrm>
            <a:off x="6828876" y="4760425"/>
            <a:ext cx="226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Dufils et al., </a:t>
            </a:r>
            <a:r>
              <a:rPr i="1" lang="en" sz="1100"/>
              <a:t>PRL,</a:t>
            </a:r>
            <a:r>
              <a:rPr lang="en" sz="1100"/>
              <a:t> </a:t>
            </a:r>
            <a:r>
              <a:rPr b="1" lang="en" sz="1100"/>
              <a:t>2019</a:t>
            </a:r>
            <a:endParaRPr b="1" sz="1100"/>
          </a:p>
        </p:txBody>
      </p:sp>
      <p:pic>
        <p:nvPicPr>
          <p:cNvPr id="312" name="Google Shape;312;p43"/>
          <p:cNvPicPr preferRelativeResize="0"/>
          <p:nvPr/>
        </p:nvPicPr>
        <p:blipFill>
          <a:blip r:embed="rId3">
            <a:alphaModFix/>
          </a:blip>
          <a:stretch>
            <a:fillRect/>
          </a:stretch>
        </p:blipFill>
        <p:spPr>
          <a:xfrm>
            <a:off x="5107900" y="730475"/>
            <a:ext cx="3847555" cy="1908387"/>
          </a:xfrm>
          <a:prstGeom prst="rect">
            <a:avLst/>
          </a:prstGeom>
          <a:noFill/>
          <a:ln>
            <a:noFill/>
          </a:ln>
        </p:spPr>
      </p:pic>
      <p:pic>
        <p:nvPicPr>
          <p:cNvPr id="313" name="Google Shape;313;p43"/>
          <p:cNvPicPr preferRelativeResize="0"/>
          <p:nvPr/>
        </p:nvPicPr>
        <p:blipFill>
          <a:blip r:embed="rId4">
            <a:alphaModFix/>
          </a:blip>
          <a:stretch>
            <a:fillRect/>
          </a:stretch>
        </p:blipFill>
        <p:spPr>
          <a:xfrm>
            <a:off x="526075" y="2696700"/>
            <a:ext cx="2792976" cy="2005875"/>
          </a:xfrm>
          <a:prstGeom prst="rect">
            <a:avLst/>
          </a:prstGeom>
          <a:noFill/>
          <a:ln>
            <a:noFill/>
          </a:ln>
        </p:spPr>
      </p:pic>
      <p:pic>
        <p:nvPicPr>
          <p:cNvPr id="314" name="Google Shape;314;p43"/>
          <p:cNvPicPr preferRelativeResize="0"/>
          <p:nvPr/>
        </p:nvPicPr>
        <p:blipFill>
          <a:blip r:embed="rId5">
            <a:alphaModFix/>
          </a:blip>
          <a:stretch>
            <a:fillRect/>
          </a:stretch>
        </p:blipFill>
        <p:spPr>
          <a:xfrm>
            <a:off x="3319048" y="2329961"/>
            <a:ext cx="1915225" cy="641014"/>
          </a:xfrm>
          <a:prstGeom prst="rect">
            <a:avLst/>
          </a:prstGeom>
          <a:noFill/>
          <a:ln>
            <a:noFill/>
          </a:ln>
        </p:spPr>
      </p:pic>
      <p:sp>
        <p:nvSpPr>
          <p:cNvPr id="315" name="Google Shape;315;p43"/>
          <p:cNvSpPr txBox="1"/>
          <p:nvPr/>
        </p:nvSpPr>
        <p:spPr>
          <a:xfrm>
            <a:off x="3397825" y="3110888"/>
            <a:ext cx="5517600" cy="17316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This method works even with empirical FFs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“Double layer”-like potential drops at the interfaces and flat electrostatic potentials in bulk solid and bulk electrolyte</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Maybe an option at the multi-scale phase of the project</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4"/>
          <p:cNvPicPr preferRelativeResize="0"/>
          <p:nvPr/>
        </p:nvPicPr>
        <p:blipFill>
          <a:blip r:embed="rId3">
            <a:alphaModFix/>
          </a:blip>
          <a:stretch>
            <a:fillRect/>
          </a:stretch>
        </p:blipFill>
        <p:spPr>
          <a:xfrm>
            <a:off x="82247" y="3347390"/>
            <a:ext cx="3971925" cy="1712500"/>
          </a:xfrm>
          <a:prstGeom prst="rect">
            <a:avLst/>
          </a:prstGeom>
          <a:noFill/>
          <a:ln>
            <a:noFill/>
          </a:ln>
        </p:spPr>
      </p:pic>
      <p:sp>
        <p:nvSpPr>
          <p:cNvPr id="322" name="Google Shape;322;p44"/>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Applied </a:t>
            </a:r>
            <a:r>
              <a:rPr i="1" lang="en" sz="3000">
                <a:solidFill>
                  <a:srgbClr val="1F3864"/>
                </a:solidFill>
                <a:latin typeface="Calibri"/>
                <a:ea typeface="Calibri"/>
                <a:cs typeface="Calibri"/>
                <a:sym typeface="Calibri"/>
              </a:rPr>
              <a:t>D</a:t>
            </a:r>
            <a:r>
              <a:rPr lang="en" sz="3000">
                <a:solidFill>
                  <a:srgbClr val="1F3864"/>
                </a:solidFill>
                <a:latin typeface="Calibri"/>
                <a:ea typeface="Calibri"/>
                <a:cs typeface="Calibri"/>
                <a:sym typeface="Calibri"/>
              </a:rPr>
              <a:t>-field DeepMD</a:t>
            </a:r>
            <a:endParaRPr sz="3000">
              <a:solidFill>
                <a:srgbClr val="1F3864"/>
              </a:solidFill>
              <a:latin typeface="Calibri"/>
              <a:ea typeface="Calibri"/>
              <a:cs typeface="Calibri"/>
              <a:sym typeface="Calibri"/>
            </a:endParaRPr>
          </a:p>
        </p:txBody>
      </p:sp>
      <p:sp>
        <p:nvSpPr>
          <p:cNvPr id="323" name="Google Shape;323;p44"/>
          <p:cNvSpPr txBox="1"/>
          <p:nvPr/>
        </p:nvSpPr>
        <p:spPr>
          <a:xfrm>
            <a:off x="6326825" y="4713675"/>
            <a:ext cx="270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Zhan</a:t>
            </a:r>
            <a:r>
              <a:rPr lang="en" sz="1100"/>
              <a:t>g, Yu, Car, Selloni, </a:t>
            </a:r>
            <a:r>
              <a:rPr i="1" lang="en" sz="1100"/>
              <a:t>PNAS</a:t>
            </a:r>
            <a:r>
              <a:rPr i="1" lang="en" sz="1100"/>
              <a:t>,</a:t>
            </a:r>
            <a:r>
              <a:rPr lang="en" sz="1100"/>
              <a:t> </a:t>
            </a:r>
            <a:r>
              <a:rPr b="1" lang="en" sz="1100"/>
              <a:t>2025</a:t>
            </a:r>
            <a:endParaRPr b="1" sz="1100"/>
          </a:p>
        </p:txBody>
      </p:sp>
      <p:pic>
        <p:nvPicPr>
          <p:cNvPr id="324" name="Google Shape;324;p44"/>
          <p:cNvPicPr preferRelativeResize="0"/>
          <p:nvPr/>
        </p:nvPicPr>
        <p:blipFill>
          <a:blip r:embed="rId4">
            <a:alphaModFix/>
          </a:blip>
          <a:stretch>
            <a:fillRect/>
          </a:stretch>
        </p:blipFill>
        <p:spPr>
          <a:xfrm>
            <a:off x="113425" y="714050"/>
            <a:ext cx="3971925" cy="2705100"/>
          </a:xfrm>
          <a:prstGeom prst="rect">
            <a:avLst/>
          </a:prstGeom>
          <a:noFill/>
          <a:ln>
            <a:noFill/>
          </a:ln>
        </p:spPr>
      </p:pic>
      <p:sp>
        <p:nvSpPr>
          <p:cNvPr id="325" name="Google Shape;325;p44"/>
          <p:cNvSpPr txBox="1"/>
          <p:nvPr/>
        </p:nvSpPr>
        <p:spPr>
          <a:xfrm>
            <a:off x="4195825" y="714038"/>
            <a:ext cx="4735200" cy="36711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Semiconductor-electrolyte interface studied with DPLR (Wannier function-based)</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Dynamics conducted with constant </a:t>
            </a:r>
            <a:r>
              <a:rPr i="1" lang="en" sz="1800">
                <a:solidFill>
                  <a:schemeClr val="dk1"/>
                </a:solidFill>
                <a:latin typeface="Calibri"/>
                <a:ea typeface="Calibri"/>
                <a:cs typeface="Calibri"/>
                <a:sym typeface="Calibri"/>
              </a:rPr>
              <a:t>D</a:t>
            </a:r>
            <a:r>
              <a:rPr lang="en" sz="1800">
                <a:solidFill>
                  <a:schemeClr val="dk1"/>
                </a:solidFill>
                <a:latin typeface="Calibri"/>
                <a:ea typeface="Calibri"/>
                <a:cs typeface="Calibri"/>
                <a:sym typeface="Calibri"/>
              </a:rPr>
              <a:t> field values: electrostatic </a:t>
            </a:r>
            <a:r>
              <a:rPr lang="en" sz="1800">
                <a:solidFill>
                  <a:schemeClr val="dk1"/>
                </a:solidFill>
                <a:latin typeface="Calibri"/>
                <a:ea typeface="Calibri"/>
                <a:cs typeface="Calibri"/>
                <a:sym typeface="Calibri"/>
              </a:rPr>
              <a:t>potential</a:t>
            </a:r>
            <a:r>
              <a:rPr lang="en" sz="1800">
                <a:solidFill>
                  <a:schemeClr val="dk1"/>
                </a:solidFill>
                <a:latin typeface="Calibri"/>
                <a:ea typeface="Calibri"/>
                <a:cs typeface="Calibri"/>
                <a:sym typeface="Calibri"/>
              </a:rPr>
              <a:t> drops a finite amount across the cell as a result</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Const. </a:t>
            </a:r>
            <a:r>
              <a:rPr i="1" lang="en" sz="1800">
                <a:solidFill>
                  <a:schemeClr val="dk1"/>
                </a:solidFill>
                <a:latin typeface="Calibri"/>
                <a:ea typeface="Calibri"/>
                <a:cs typeface="Calibri"/>
                <a:sym typeface="Calibri"/>
              </a:rPr>
              <a:t>D</a:t>
            </a:r>
            <a:r>
              <a:rPr lang="en" sz="1800">
                <a:solidFill>
                  <a:schemeClr val="dk1"/>
                </a:solidFill>
                <a:latin typeface="Calibri"/>
                <a:ea typeface="Calibri"/>
                <a:cs typeface="Calibri"/>
                <a:sym typeface="Calibri"/>
              </a:rPr>
              <a:t> is the “open-circuit” condition</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Non-zero field in bulk solution is unphysical</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Need to train in presence of field?</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Finite size effect?</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Effects of field/potential on water structure and dissociation studied</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Constant </a:t>
            </a:r>
            <a:r>
              <a:rPr i="1" lang="en" sz="1800">
                <a:solidFill>
                  <a:schemeClr val="dk1"/>
                </a:solidFill>
                <a:latin typeface="Calibri"/>
                <a:ea typeface="Calibri"/>
                <a:cs typeface="Calibri"/>
                <a:sym typeface="Calibri"/>
              </a:rPr>
              <a:t>D</a:t>
            </a:r>
            <a:r>
              <a:rPr lang="en" sz="1800">
                <a:solidFill>
                  <a:schemeClr val="dk1"/>
                </a:solidFill>
                <a:latin typeface="Calibri"/>
                <a:ea typeface="Calibri"/>
                <a:cs typeface="Calibri"/>
                <a:sym typeface="Calibri"/>
              </a:rPr>
              <a:t> or </a:t>
            </a:r>
            <a:r>
              <a:rPr i="1" lang="en" sz="1800">
                <a:solidFill>
                  <a:schemeClr val="dk1"/>
                </a:solidFill>
                <a:latin typeface="Calibri"/>
                <a:ea typeface="Calibri"/>
                <a:cs typeface="Calibri"/>
                <a:sym typeface="Calibri"/>
              </a:rPr>
              <a:t>E</a:t>
            </a:r>
            <a:r>
              <a:rPr lang="en" sz="1800">
                <a:solidFill>
                  <a:schemeClr val="dk1"/>
                </a:solidFill>
                <a:latin typeface="Calibri"/>
                <a:ea typeface="Calibri"/>
                <a:cs typeface="Calibri"/>
                <a:sym typeface="Calibri"/>
              </a:rPr>
              <a:t> field methods may not be well-behaved for metallic electrodes</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Open questions for models and simulations</a:t>
            </a:r>
            <a:endParaRPr sz="3000">
              <a:solidFill>
                <a:srgbClr val="1F3864"/>
              </a:solidFill>
              <a:latin typeface="Calibri"/>
              <a:ea typeface="Calibri"/>
              <a:cs typeface="Calibri"/>
              <a:sym typeface="Calibri"/>
            </a:endParaRPr>
          </a:p>
        </p:txBody>
      </p:sp>
      <p:sp>
        <p:nvSpPr>
          <p:cNvPr id="332" name="Google Shape;332;p45"/>
          <p:cNvSpPr txBox="1"/>
          <p:nvPr/>
        </p:nvSpPr>
        <p:spPr>
          <a:xfrm>
            <a:off x="398250" y="714050"/>
            <a:ext cx="8532900" cy="39480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Can models trained under half-cell conditions be transferred to full cell models?</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Are grand-canonical models imbuing the same microscopic E fields as full cells?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What happens in a CPM-MLFF setup when a Faradaic reaction occurs?</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Is the electron/hole compensated for on the opposite electrode?</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What sorts of systems make sense to target, at least initially?</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Large half cells?</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Full cell with one PBC electrode? One side would possibly be a ‘dummy’ electrode</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Full cells with anode and cathode? 2D PBC likely</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Practical concerns</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GPAW+SJM is not very compatible with hybrid functionals; perhaps </a:t>
            </a:r>
            <a:r>
              <a:rPr lang="en" sz="1800">
                <a:solidFill>
                  <a:schemeClr val="dk1"/>
                </a:solidFill>
                <a:latin typeface="Calibri"/>
                <a:ea typeface="Calibri"/>
                <a:cs typeface="Calibri"/>
                <a:sym typeface="Calibri"/>
              </a:rPr>
              <a:t>apply</a:t>
            </a:r>
            <a:r>
              <a:rPr lang="en" sz="1800">
                <a:solidFill>
                  <a:schemeClr val="dk1"/>
                </a:solidFill>
                <a:latin typeface="Calibri"/>
                <a:ea typeface="Calibri"/>
                <a:cs typeface="Calibri"/>
                <a:sym typeface="Calibri"/>
              </a:rPr>
              <a:t> some corrections based on unbiased systems? Or need to develop software?</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What integer number of voltages is sufficient in the training to describe a continuous range?</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Outline</a:t>
            </a:r>
            <a:endParaRPr sz="3000">
              <a:solidFill>
                <a:srgbClr val="1F3864"/>
              </a:solidFill>
              <a:latin typeface="Calibri"/>
              <a:ea typeface="Calibri"/>
              <a:cs typeface="Calibri"/>
              <a:sym typeface="Calibri"/>
            </a:endParaRPr>
          </a:p>
        </p:txBody>
      </p:sp>
      <p:sp>
        <p:nvSpPr>
          <p:cNvPr id="155" name="Google Shape;155;p28"/>
          <p:cNvSpPr txBox="1"/>
          <p:nvPr/>
        </p:nvSpPr>
        <p:spPr>
          <a:xfrm>
            <a:off x="296850" y="798100"/>
            <a:ext cx="8550300" cy="3455700"/>
          </a:xfrm>
          <a:prstGeom prst="rect">
            <a:avLst/>
          </a:prstGeom>
          <a:noFill/>
          <a:ln>
            <a:noFill/>
          </a:ln>
        </p:spPr>
        <p:txBody>
          <a:bodyPr anchorCtr="0" anchor="t" bIns="34275" lIns="68575" spcFirstLastPara="1" rIns="68575" wrap="square" tIns="34275">
            <a:spAutoFit/>
          </a:bodyPr>
          <a:lstStyle/>
          <a:p>
            <a:pPr indent="-355600" lvl="0" marL="457200" marR="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Recap of definition of electrode potential and DFT/half cell methods</a:t>
            </a:r>
            <a:br>
              <a:rPr lang="en"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Machine learning potentials in the grand canonical ensemble</a:t>
            </a:r>
            <a:br>
              <a:rPr lang="en"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Methods for molecular dynamics under applied electrode bias</a:t>
            </a:r>
            <a:endParaRPr sz="2000">
              <a:solidFill>
                <a:schemeClr val="dk1"/>
              </a:solidFill>
              <a:latin typeface="Calibri"/>
              <a:ea typeface="Calibri"/>
              <a:cs typeface="Calibri"/>
              <a:sym typeface="Calibri"/>
            </a:endParaRPr>
          </a:p>
          <a:p>
            <a:pPr indent="-355600" lvl="1" marL="914400" marR="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Constant Potential Method a.k.a. Siepmann-Sprik</a:t>
            </a:r>
            <a:endParaRPr sz="2000">
              <a:solidFill>
                <a:schemeClr val="dk1"/>
              </a:solidFill>
              <a:latin typeface="Calibri"/>
              <a:ea typeface="Calibri"/>
              <a:cs typeface="Calibri"/>
              <a:sym typeface="Calibri"/>
            </a:endParaRPr>
          </a:p>
          <a:p>
            <a:pPr indent="-355600" lvl="1" marL="914400" marR="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External electric field approaches</a:t>
            </a:r>
            <a:endParaRPr sz="2000">
              <a:solidFill>
                <a:schemeClr val="dk1"/>
              </a:solidFill>
              <a:latin typeface="Calibri"/>
              <a:ea typeface="Calibri"/>
              <a:cs typeface="Calibri"/>
              <a:sym typeface="Calibri"/>
            </a:endParaRPr>
          </a:p>
          <a:p>
            <a:pPr indent="-355600" lvl="1" marL="914400" marR="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Applicability of both with MLIPs</a:t>
            </a:r>
            <a:br>
              <a:rPr lang="en"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Outlook for battery modeling: from training on half cells to simulating half cells to ultimately full cells </a:t>
            </a:r>
            <a:endParaRPr sz="20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The electrode potential</a:t>
            </a:r>
            <a:endParaRPr sz="3000">
              <a:solidFill>
                <a:srgbClr val="1F3864"/>
              </a:solidFill>
              <a:latin typeface="Calibri"/>
              <a:ea typeface="Calibri"/>
              <a:cs typeface="Calibri"/>
              <a:sym typeface="Calibri"/>
            </a:endParaRPr>
          </a:p>
        </p:txBody>
      </p:sp>
      <p:sp>
        <p:nvSpPr>
          <p:cNvPr id="162" name="Google Shape;162;p29"/>
          <p:cNvSpPr txBox="1"/>
          <p:nvPr/>
        </p:nvSpPr>
        <p:spPr>
          <a:xfrm>
            <a:off x="3612550" y="1033325"/>
            <a:ext cx="5351700" cy="3209400"/>
          </a:xfrm>
          <a:prstGeom prst="rect">
            <a:avLst/>
          </a:prstGeom>
          <a:noFill/>
          <a:ln>
            <a:noFill/>
          </a:ln>
        </p:spPr>
        <p:txBody>
          <a:bodyPr anchorCtr="0" anchor="t" bIns="34275" lIns="68575" spcFirstLastPara="1" rIns="68575" wrap="square" tIns="34275">
            <a:spAutoFit/>
          </a:bodyPr>
          <a:lstStyle/>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Cell voltage is governed by the voltage difference between the anode and cathode</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Experimentally this is often achieved using a reference electrode</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Electrons freely flow through the circuitry to maintain this voltage</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Periodic DFT cells can only realistically accommodate a half-cell: one electrode and its interface with electrolyte</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How can one apply and control an electrode potential that is necessarily defined relative to a counter electrode?</a:t>
            </a:r>
            <a:endParaRPr sz="1700">
              <a:solidFill>
                <a:schemeClr val="dk1"/>
              </a:solidFill>
              <a:latin typeface="Calibri"/>
              <a:ea typeface="Calibri"/>
              <a:cs typeface="Calibri"/>
              <a:sym typeface="Calibri"/>
            </a:endParaRPr>
          </a:p>
        </p:txBody>
      </p:sp>
      <p:sp>
        <p:nvSpPr>
          <p:cNvPr id="163" name="Google Shape;163;p29"/>
          <p:cNvSpPr txBox="1"/>
          <p:nvPr/>
        </p:nvSpPr>
        <p:spPr>
          <a:xfrm>
            <a:off x="483748" y="3518975"/>
            <a:ext cx="243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Melander, Wu, Weckman, Honkala, </a:t>
            </a:r>
            <a:r>
              <a:rPr i="1" lang="en" sz="1100"/>
              <a:t>npj Comput. Mat.</a:t>
            </a:r>
            <a:r>
              <a:rPr lang="en" sz="1100"/>
              <a:t>, </a:t>
            </a:r>
            <a:r>
              <a:rPr b="1" lang="en" sz="1100"/>
              <a:t>2024</a:t>
            </a:r>
            <a:endParaRPr b="1" sz="1100"/>
          </a:p>
        </p:txBody>
      </p:sp>
      <p:pic>
        <p:nvPicPr>
          <p:cNvPr id="164" name="Google Shape;164;p29"/>
          <p:cNvPicPr preferRelativeResize="0"/>
          <p:nvPr/>
        </p:nvPicPr>
        <p:blipFill>
          <a:blip r:embed="rId3">
            <a:alphaModFix/>
          </a:blip>
          <a:stretch>
            <a:fillRect/>
          </a:stretch>
        </p:blipFill>
        <p:spPr>
          <a:xfrm>
            <a:off x="98675" y="676750"/>
            <a:ext cx="3483888" cy="2797275"/>
          </a:xfrm>
          <a:prstGeom prst="rect">
            <a:avLst/>
          </a:prstGeom>
          <a:noFill/>
          <a:ln>
            <a:noFill/>
          </a:ln>
        </p:spPr>
      </p:pic>
      <p:sp>
        <p:nvSpPr>
          <p:cNvPr id="165" name="Google Shape;165;p29"/>
          <p:cNvSpPr txBox="1"/>
          <p:nvPr/>
        </p:nvSpPr>
        <p:spPr>
          <a:xfrm>
            <a:off x="192650" y="4242725"/>
            <a:ext cx="296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NB: batteries are Galvanic—not electrolytic—cells so there isn’t an external power supply </a:t>
            </a:r>
            <a:endParaRPr>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0"/>
          <p:cNvPicPr preferRelativeResize="0"/>
          <p:nvPr/>
        </p:nvPicPr>
        <p:blipFill>
          <a:blip r:embed="rId3">
            <a:alphaModFix/>
          </a:blip>
          <a:stretch>
            <a:fillRect/>
          </a:stretch>
        </p:blipFill>
        <p:spPr>
          <a:xfrm>
            <a:off x="96538" y="735751"/>
            <a:ext cx="5217525" cy="2279474"/>
          </a:xfrm>
          <a:prstGeom prst="rect">
            <a:avLst/>
          </a:prstGeom>
          <a:noFill/>
          <a:ln>
            <a:noFill/>
          </a:ln>
        </p:spPr>
      </p:pic>
      <p:sp>
        <p:nvSpPr>
          <p:cNvPr id="172" name="Google Shape;172;p30"/>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The electrode potential has several expressions</a:t>
            </a:r>
            <a:endParaRPr sz="3000">
              <a:solidFill>
                <a:srgbClr val="1F3864"/>
              </a:solidFill>
              <a:latin typeface="Calibri"/>
              <a:ea typeface="Calibri"/>
              <a:cs typeface="Calibri"/>
              <a:sym typeface="Calibri"/>
            </a:endParaRPr>
          </a:p>
        </p:txBody>
      </p:sp>
      <p:sp>
        <p:nvSpPr>
          <p:cNvPr id="173" name="Google Shape;173;p30"/>
          <p:cNvSpPr txBox="1"/>
          <p:nvPr/>
        </p:nvSpPr>
        <p:spPr>
          <a:xfrm>
            <a:off x="141050" y="3408300"/>
            <a:ext cx="8604600" cy="11775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Trasatti unified existing definitions using the rigorous thermochemical origins of electrode potentials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Defined electrode potentials using computationally realizable terms, i.e. electrostatic (Hartree+nuclear) potential values and chemical potentials of electrons (Fermi energy)</a:t>
            </a:r>
            <a:endParaRPr sz="1800">
              <a:solidFill>
                <a:schemeClr val="dk1"/>
              </a:solidFill>
              <a:latin typeface="Calibri"/>
              <a:ea typeface="Calibri"/>
              <a:cs typeface="Calibri"/>
              <a:sym typeface="Calibri"/>
            </a:endParaRPr>
          </a:p>
        </p:txBody>
      </p:sp>
      <p:sp>
        <p:nvSpPr>
          <p:cNvPr id="174" name="Google Shape;174;p30"/>
          <p:cNvSpPr txBox="1"/>
          <p:nvPr/>
        </p:nvSpPr>
        <p:spPr>
          <a:xfrm>
            <a:off x="3713499" y="1965375"/>
            <a:ext cx="149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t>Electrochim. Acta</a:t>
            </a:r>
            <a:endParaRPr b="1" i="1" sz="1100"/>
          </a:p>
        </p:txBody>
      </p:sp>
      <p:pic>
        <p:nvPicPr>
          <p:cNvPr id="175" name="Google Shape;175;p30"/>
          <p:cNvPicPr preferRelativeResize="0"/>
          <p:nvPr/>
        </p:nvPicPr>
        <p:blipFill>
          <a:blip r:embed="rId4">
            <a:alphaModFix/>
          </a:blip>
          <a:stretch>
            <a:fillRect/>
          </a:stretch>
        </p:blipFill>
        <p:spPr>
          <a:xfrm>
            <a:off x="5472500" y="1068578"/>
            <a:ext cx="3608976" cy="1349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Expressing electrode potential in a half-cell</a:t>
            </a:r>
            <a:endParaRPr sz="3000">
              <a:solidFill>
                <a:srgbClr val="1F3864"/>
              </a:solidFill>
              <a:latin typeface="Calibri"/>
              <a:ea typeface="Calibri"/>
              <a:cs typeface="Calibri"/>
              <a:sym typeface="Calibri"/>
            </a:endParaRPr>
          </a:p>
        </p:txBody>
      </p:sp>
      <p:sp>
        <p:nvSpPr>
          <p:cNvPr id="182" name="Google Shape;182;p31"/>
          <p:cNvSpPr txBox="1"/>
          <p:nvPr/>
        </p:nvSpPr>
        <p:spPr>
          <a:xfrm>
            <a:off x="152400" y="3327725"/>
            <a:ext cx="8487600" cy="11775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Absolute potential can be expressed in terms of the electrostatic potential difference between deep in the metal and deep in solution as well as the intrinsic chemical potential of electrons in the metal (Fermi energy or inverse work function)</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DFT methods for half-cells in the grand canonical ensemble have been developed</a:t>
            </a:r>
            <a:endParaRPr sz="1800">
              <a:solidFill>
                <a:schemeClr val="dk1"/>
              </a:solidFill>
              <a:latin typeface="Calibri"/>
              <a:ea typeface="Calibri"/>
              <a:cs typeface="Calibri"/>
              <a:sym typeface="Calibri"/>
            </a:endParaRPr>
          </a:p>
        </p:txBody>
      </p:sp>
      <p:pic>
        <p:nvPicPr>
          <p:cNvPr id="183" name="Google Shape;183;p31"/>
          <p:cNvPicPr preferRelativeResize="0"/>
          <p:nvPr/>
        </p:nvPicPr>
        <p:blipFill>
          <a:blip r:embed="rId3">
            <a:alphaModFix/>
          </a:blip>
          <a:stretch>
            <a:fillRect/>
          </a:stretch>
        </p:blipFill>
        <p:spPr>
          <a:xfrm>
            <a:off x="5028538" y="958775"/>
            <a:ext cx="3930025" cy="1962150"/>
          </a:xfrm>
          <a:prstGeom prst="rect">
            <a:avLst/>
          </a:prstGeom>
          <a:noFill/>
          <a:ln>
            <a:noFill/>
          </a:ln>
        </p:spPr>
      </p:pic>
      <p:pic>
        <p:nvPicPr>
          <p:cNvPr id="184" name="Google Shape;184;p31"/>
          <p:cNvPicPr preferRelativeResize="0"/>
          <p:nvPr/>
        </p:nvPicPr>
        <p:blipFill>
          <a:blip r:embed="rId4">
            <a:alphaModFix/>
          </a:blip>
          <a:stretch>
            <a:fillRect/>
          </a:stretch>
        </p:blipFill>
        <p:spPr>
          <a:xfrm>
            <a:off x="152400" y="784200"/>
            <a:ext cx="4634438" cy="2471700"/>
          </a:xfrm>
          <a:prstGeom prst="rect">
            <a:avLst/>
          </a:prstGeom>
          <a:noFill/>
          <a:ln>
            <a:noFill/>
          </a:ln>
        </p:spPr>
      </p:pic>
      <p:sp>
        <p:nvSpPr>
          <p:cNvPr id="185" name="Google Shape;185;p31"/>
          <p:cNvSpPr txBox="1"/>
          <p:nvPr/>
        </p:nvSpPr>
        <p:spPr>
          <a:xfrm>
            <a:off x="208177" y="4679825"/>
            <a:ext cx="415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Melander, Wu, Weckman, Honkala, </a:t>
            </a:r>
            <a:r>
              <a:rPr i="1" lang="en" sz="1100"/>
              <a:t>npj Comput. Mat.</a:t>
            </a:r>
            <a:r>
              <a:rPr lang="en" sz="1100"/>
              <a:t>, </a:t>
            </a:r>
            <a:r>
              <a:rPr b="1" lang="en" sz="1100"/>
              <a:t>2024</a:t>
            </a:r>
            <a:endParaRPr b="1" sz="1100"/>
          </a:p>
        </p:txBody>
      </p:sp>
      <p:pic>
        <p:nvPicPr>
          <p:cNvPr id="186" name="Google Shape;186;p31"/>
          <p:cNvPicPr preferRelativeResize="0"/>
          <p:nvPr/>
        </p:nvPicPr>
        <p:blipFill>
          <a:blip r:embed="rId5">
            <a:alphaModFix/>
          </a:blip>
          <a:stretch>
            <a:fillRect/>
          </a:stretch>
        </p:blipFill>
        <p:spPr>
          <a:xfrm>
            <a:off x="208175" y="1476325"/>
            <a:ext cx="3127635" cy="52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98250" y="3475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Electrode potential in practice: Static calculations</a:t>
            </a:r>
            <a:endParaRPr sz="3000">
              <a:solidFill>
                <a:srgbClr val="1F3864"/>
              </a:solidFill>
              <a:latin typeface="Calibri"/>
              <a:ea typeface="Calibri"/>
              <a:cs typeface="Calibri"/>
              <a:sym typeface="Calibri"/>
            </a:endParaRPr>
          </a:p>
        </p:txBody>
      </p:sp>
      <p:sp>
        <p:nvSpPr>
          <p:cNvPr id="193" name="Google Shape;193;p32"/>
          <p:cNvSpPr txBox="1"/>
          <p:nvPr/>
        </p:nvSpPr>
        <p:spPr>
          <a:xfrm>
            <a:off x="2254825" y="3155825"/>
            <a:ext cx="5467200" cy="14547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Exploiting fractional charge and implicit solvation in periodic DFT calculations allows for smooth change to the applied voltage</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Differential capacitance governs the charge needed to apply a given potential</a:t>
            </a:r>
            <a:endParaRPr sz="1800">
              <a:solidFill>
                <a:schemeClr val="dk1"/>
              </a:solidFill>
              <a:latin typeface="Calibri"/>
              <a:ea typeface="Calibri"/>
              <a:cs typeface="Calibri"/>
              <a:sym typeface="Calibri"/>
            </a:endParaRPr>
          </a:p>
        </p:txBody>
      </p:sp>
      <p:sp>
        <p:nvSpPr>
          <p:cNvPr id="194" name="Google Shape;194;p32"/>
          <p:cNvSpPr txBox="1"/>
          <p:nvPr/>
        </p:nvSpPr>
        <p:spPr>
          <a:xfrm>
            <a:off x="4875227" y="4753500"/>
            <a:ext cx="415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Goldsmith, Secor, Hammes-Schiffer, </a:t>
            </a:r>
            <a:r>
              <a:rPr i="1" lang="en" sz="1100"/>
              <a:t>ACS Cent. Sci.</a:t>
            </a:r>
            <a:r>
              <a:rPr lang="en" sz="1100"/>
              <a:t>, </a:t>
            </a:r>
            <a:r>
              <a:rPr b="1" lang="en" sz="1100"/>
              <a:t>2020</a:t>
            </a:r>
            <a:endParaRPr b="1" sz="1100"/>
          </a:p>
        </p:txBody>
      </p:sp>
      <p:sp>
        <p:nvSpPr>
          <p:cNvPr id="195" name="Google Shape;195;p32"/>
          <p:cNvSpPr txBox="1"/>
          <p:nvPr/>
        </p:nvSpPr>
        <p:spPr>
          <a:xfrm>
            <a:off x="141052" y="4753500"/>
            <a:ext cx="415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Kastlunger, Lindgren, Peterson, </a:t>
            </a:r>
            <a:r>
              <a:rPr i="1" lang="en" sz="1100"/>
              <a:t>JPC C</a:t>
            </a:r>
            <a:r>
              <a:rPr lang="en" sz="1100"/>
              <a:t>, </a:t>
            </a:r>
            <a:r>
              <a:rPr b="1" lang="en" sz="1100"/>
              <a:t>2018</a:t>
            </a:r>
            <a:endParaRPr b="1" sz="1100"/>
          </a:p>
        </p:txBody>
      </p:sp>
      <p:pic>
        <p:nvPicPr>
          <p:cNvPr id="196" name="Google Shape;196;p32"/>
          <p:cNvPicPr preferRelativeResize="0"/>
          <p:nvPr/>
        </p:nvPicPr>
        <p:blipFill>
          <a:blip r:embed="rId3">
            <a:alphaModFix/>
          </a:blip>
          <a:stretch>
            <a:fillRect/>
          </a:stretch>
        </p:blipFill>
        <p:spPr>
          <a:xfrm>
            <a:off x="4196725" y="631812"/>
            <a:ext cx="3429750" cy="2508814"/>
          </a:xfrm>
          <a:prstGeom prst="rect">
            <a:avLst/>
          </a:prstGeom>
          <a:noFill/>
          <a:ln>
            <a:noFill/>
          </a:ln>
        </p:spPr>
      </p:pic>
      <p:pic>
        <p:nvPicPr>
          <p:cNvPr id="197" name="Google Shape;197;p32"/>
          <p:cNvPicPr preferRelativeResize="0"/>
          <p:nvPr/>
        </p:nvPicPr>
        <p:blipFill>
          <a:blip r:embed="rId4">
            <a:alphaModFix/>
          </a:blip>
          <a:stretch>
            <a:fillRect/>
          </a:stretch>
        </p:blipFill>
        <p:spPr>
          <a:xfrm rot="-5400000">
            <a:off x="6630024" y="1802451"/>
            <a:ext cx="3572050" cy="1230750"/>
          </a:xfrm>
          <a:prstGeom prst="rect">
            <a:avLst/>
          </a:prstGeom>
          <a:noFill/>
          <a:ln>
            <a:noFill/>
          </a:ln>
        </p:spPr>
      </p:pic>
      <p:pic>
        <p:nvPicPr>
          <p:cNvPr id="198" name="Google Shape;198;p32"/>
          <p:cNvPicPr preferRelativeResize="0"/>
          <p:nvPr/>
        </p:nvPicPr>
        <p:blipFill rotWithShape="1">
          <a:blip r:embed="rId5">
            <a:alphaModFix/>
          </a:blip>
          <a:srcRect b="48432" l="0" r="0" t="0"/>
          <a:stretch/>
        </p:blipFill>
        <p:spPr>
          <a:xfrm>
            <a:off x="92250" y="1868075"/>
            <a:ext cx="3374975" cy="1193916"/>
          </a:xfrm>
          <a:prstGeom prst="rect">
            <a:avLst/>
          </a:prstGeom>
          <a:noFill/>
          <a:ln>
            <a:noFill/>
          </a:ln>
        </p:spPr>
      </p:pic>
      <p:pic>
        <p:nvPicPr>
          <p:cNvPr id="199" name="Google Shape;199;p32"/>
          <p:cNvPicPr preferRelativeResize="0"/>
          <p:nvPr/>
        </p:nvPicPr>
        <p:blipFill>
          <a:blip r:embed="rId6">
            <a:alphaModFix/>
          </a:blip>
          <a:stretch>
            <a:fillRect/>
          </a:stretch>
        </p:blipFill>
        <p:spPr>
          <a:xfrm>
            <a:off x="92250" y="672825"/>
            <a:ext cx="3374964" cy="1154225"/>
          </a:xfrm>
          <a:prstGeom prst="rect">
            <a:avLst/>
          </a:prstGeom>
          <a:noFill/>
          <a:ln>
            <a:noFill/>
          </a:ln>
        </p:spPr>
      </p:pic>
      <p:pic>
        <p:nvPicPr>
          <p:cNvPr id="200" name="Google Shape;200;p32"/>
          <p:cNvPicPr preferRelativeResize="0"/>
          <p:nvPr/>
        </p:nvPicPr>
        <p:blipFill rotWithShape="1">
          <a:blip r:embed="rId7">
            <a:alphaModFix/>
          </a:blip>
          <a:srcRect b="0" l="0" r="49874" t="0"/>
          <a:stretch/>
        </p:blipFill>
        <p:spPr>
          <a:xfrm>
            <a:off x="92250" y="3155825"/>
            <a:ext cx="2162576" cy="150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5" name="Shape 205"/>
        <p:cNvGrpSpPr/>
        <p:nvPr/>
      </p:nvGrpSpPr>
      <p:grpSpPr>
        <a:xfrm>
          <a:off x="0" y="0"/>
          <a:ext cx="0" cy="0"/>
          <a:chOff x="0" y="0"/>
          <a:chExt cx="0" cy="0"/>
        </a:xfrm>
      </p:grpSpPr>
      <p:pic>
        <p:nvPicPr>
          <p:cNvPr id="206" name="Google Shape;206;p33"/>
          <p:cNvPicPr preferRelativeResize="0"/>
          <p:nvPr/>
        </p:nvPicPr>
        <p:blipFill>
          <a:blip r:embed="rId3">
            <a:alphaModFix/>
          </a:blip>
          <a:stretch>
            <a:fillRect/>
          </a:stretch>
        </p:blipFill>
        <p:spPr>
          <a:xfrm>
            <a:off x="1621600" y="814678"/>
            <a:ext cx="5900799" cy="1955701"/>
          </a:xfrm>
          <a:prstGeom prst="rect">
            <a:avLst/>
          </a:prstGeom>
          <a:noFill/>
          <a:ln>
            <a:noFill/>
          </a:ln>
        </p:spPr>
      </p:pic>
      <p:sp>
        <p:nvSpPr>
          <p:cNvPr id="207" name="Google Shape;207;p33"/>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Electrode potential in practice</a:t>
            </a:r>
            <a:endParaRPr sz="3000">
              <a:solidFill>
                <a:srgbClr val="1F3864"/>
              </a:solidFill>
              <a:latin typeface="Calibri"/>
              <a:ea typeface="Calibri"/>
              <a:cs typeface="Calibri"/>
              <a:sym typeface="Calibri"/>
            </a:endParaRPr>
          </a:p>
        </p:txBody>
      </p:sp>
      <p:sp>
        <p:nvSpPr>
          <p:cNvPr id="208" name="Google Shape;208;p33"/>
          <p:cNvSpPr txBox="1"/>
          <p:nvPr/>
        </p:nvSpPr>
        <p:spPr>
          <a:xfrm>
            <a:off x="495525" y="2855625"/>
            <a:ext cx="7917900" cy="6234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Note that a carefully constructed and bounded simulation cell allows for overwhelming localization of excess charge on one “active” surface</a:t>
            </a:r>
            <a:endParaRPr sz="1800">
              <a:solidFill>
                <a:schemeClr val="dk1"/>
              </a:solidFill>
              <a:latin typeface="Calibri"/>
              <a:ea typeface="Calibri"/>
              <a:cs typeface="Calibri"/>
              <a:sym typeface="Calibri"/>
            </a:endParaRPr>
          </a:p>
        </p:txBody>
      </p:sp>
      <p:sp>
        <p:nvSpPr>
          <p:cNvPr id="209" name="Google Shape;209;p33"/>
          <p:cNvSpPr txBox="1"/>
          <p:nvPr/>
        </p:nvSpPr>
        <p:spPr>
          <a:xfrm>
            <a:off x="141052" y="4753500"/>
            <a:ext cx="415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Kastlunger, Lindgren, Peterson, </a:t>
            </a:r>
            <a:r>
              <a:rPr i="1" lang="en" sz="1100"/>
              <a:t>JPC C</a:t>
            </a:r>
            <a:r>
              <a:rPr lang="en" sz="1100"/>
              <a:t>, </a:t>
            </a:r>
            <a:r>
              <a:rPr b="1" lang="en" sz="1100"/>
              <a:t>2018</a:t>
            </a:r>
            <a:endParaRPr b="1"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Dynamics exhibit the charge-potential relationship</a:t>
            </a:r>
            <a:endParaRPr sz="3000">
              <a:solidFill>
                <a:srgbClr val="1F3864"/>
              </a:solidFill>
              <a:latin typeface="Calibri"/>
              <a:ea typeface="Calibri"/>
              <a:cs typeface="Calibri"/>
              <a:sym typeface="Calibri"/>
            </a:endParaRPr>
          </a:p>
        </p:txBody>
      </p:sp>
      <p:sp>
        <p:nvSpPr>
          <p:cNvPr id="216" name="Google Shape;216;p34"/>
          <p:cNvSpPr txBox="1"/>
          <p:nvPr/>
        </p:nvSpPr>
        <p:spPr>
          <a:xfrm>
            <a:off x="448550" y="3647050"/>
            <a:ext cx="7917900" cy="11775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AIMD of water @ negatively polarized gold electrode done with both fixed charge and fixed (inner) potential</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Charge and potential behave like conjugate variables: fix one and the other fluctuates around an equilibrium value</a:t>
            </a:r>
            <a:endParaRPr sz="1800">
              <a:solidFill>
                <a:schemeClr val="dk1"/>
              </a:solidFill>
              <a:latin typeface="Calibri"/>
              <a:ea typeface="Calibri"/>
              <a:cs typeface="Calibri"/>
              <a:sym typeface="Calibri"/>
            </a:endParaRPr>
          </a:p>
        </p:txBody>
      </p:sp>
      <p:sp>
        <p:nvSpPr>
          <p:cNvPr id="217" name="Google Shape;217;p34"/>
          <p:cNvSpPr txBox="1"/>
          <p:nvPr/>
        </p:nvSpPr>
        <p:spPr>
          <a:xfrm>
            <a:off x="4935352" y="4746975"/>
            <a:ext cx="415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Melander, Wu, Weckman, Honkala, </a:t>
            </a:r>
            <a:r>
              <a:rPr i="1" lang="en" sz="1100"/>
              <a:t>npj Comput. Mat.</a:t>
            </a:r>
            <a:r>
              <a:rPr lang="en" sz="1100"/>
              <a:t>, </a:t>
            </a:r>
            <a:r>
              <a:rPr b="1" lang="en" sz="1100"/>
              <a:t>2024</a:t>
            </a:r>
            <a:endParaRPr b="1" sz="1100"/>
          </a:p>
        </p:txBody>
      </p:sp>
      <p:pic>
        <p:nvPicPr>
          <p:cNvPr id="218" name="Google Shape;218;p34"/>
          <p:cNvPicPr preferRelativeResize="0"/>
          <p:nvPr/>
        </p:nvPicPr>
        <p:blipFill>
          <a:blip r:embed="rId3">
            <a:alphaModFix/>
          </a:blip>
          <a:stretch>
            <a:fillRect/>
          </a:stretch>
        </p:blipFill>
        <p:spPr>
          <a:xfrm>
            <a:off x="152400" y="784200"/>
            <a:ext cx="8839204" cy="27104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98250" y="108600"/>
            <a:ext cx="8347500" cy="52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000"/>
              <a:buFont typeface="Calibri"/>
              <a:buNone/>
            </a:pPr>
            <a:r>
              <a:rPr lang="en" sz="3000">
                <a:solidFill>
                  <a:srgbClr val="1F3864"/>
                </a:solidFill>
                <a:latin typeface="Calibri"/>
                <a:ea typeface="Calibri"/>
                <a:cs typeface="Calibri"/>
                <a:sym typeface="Calibri"/>
              </a:rPr>
              <a:t>Dynamics exhibit the charge-potential relationship</a:t>
            </a:r>
            <a:endParaRPr sz="3000">
              <a:solidFill>
                <a:srgbClr val="1F3864"/>
              </a:solidFill>
              <a:latin typeface="Calibri"/>
              <a:ea typeface="Calibri"/>
              <a:cs typeface="Calibri"/>
              <a:sym typeface="Calibri"/>
            </a:endParaRPr>
          </a:p>
        </p:txBody>
      </p:sp>
      <p:sp>
        <p:nvSpPr>
          <p:cNvPr id="225" name="Google Shape;225;p35"/>
          <p:cNvSpPr txBox="1"/>
          <p:nvPr/>
        </p:nvSpPr>
        <p:spPr>
          <a:xfrm>
            <a:off x="32225" y="2845000"/>
            <a:ext cx="5143500" cy="17316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AIMD of water @ gold electrode w/ 5 different constant charge values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Average potential converges despite significant, persistent fluctuations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Differential capacitance in agreement with experiment</a:t>
            </a:r>
            <a:endParaRPr sz="1800">
              <a:solidFill>
                <a:schemeClr val="dk1"/>
              </a:solidFill>
              <a:latin typeface="Calibri"/>
              <a:ea typeface="Calibri"/>
              <a:cs typeface="Calibri"/>
              <a:sym typeface="Calibri"/>
            </a:endParaRPr>
          </a:p>
        </p:txBody>
      </p:sp>
      <p:sp>
        <p:nvSpPr>
          <p:cNvPr id="226" name="Google Shape;226;p35"/>
          <p:cNvSpPr txBox="1"/>
          <p:nvPr/>
        </p:nvSpPr>
        <p:spPr>
          <a:xfrm>
            <a:off x="1712277" y="4706675"/>
            <a:ext cx="415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Goldsmith, Calegari Andrade, Selloni, </a:t>
            </a:r>
            <a:r>
              <a:rPr i="1" lang="en" sz="1100"/>
              <a:t>Chem. Sci.</a:t>
            </a:r>
            <a:r>
              <a:rPr lang="en" sz="1100"/>
              <a:t>, </a:t>
            </a:r>
            <a:r>
              <a:rPr b="1" lang="en" sz="1100"/>
              <a:t>2021</a:t>
            </a:r>
            <a:endParaRPr b="1" sz="1100"/>
          </a:p>
        </p:txBody>
      </p:sp>
      <p:pic>
        <p:nvPicPr>
          <p:cNvPr id="227" name="Google Shape;227;p35"/>
          <p:cNvPicPr preferRelativeResize="0"/>
          <p:nvPr/>
        </p:nvPicPr>
        <p:blipFill>
          <a:blip r:embed="rId3">
            <a:alphaModFix/>
          </a:blip>
          <a:stretch>
            <a:fillRect/>
          </a:stretch>
        </p:blipFill>
        <p:spPr>
          <a:xfrm>
            <a:off x="2542225" y="730475"/>
            <a:ext cx="2633600" cy="2015849"/>
          </a:xfrm>
          <a:prstGeom prst="rect">
            <a:avLst/>
          </a:prstGeom>
          <a:noFill/>
          <a:ln>
            <a:noFill/>
          </a:ln>
        </p:spPr>
      </p:pic>
      <p:pic>
        <p:nvPicPr>
          <p:cNvPr id="228" name="Google Shape;228;p35"/>
          <p:cNvPicPr preferRelativeResize="0"/>
          <p:nvPr/>
        </p:nvPicPr>
        <p:blipFill>
          <a:blip r:embed="rId4">
            <a:alphaModFix/>
          </a:blip>
          <a:stretch>
            <a:fillRect/>
          </a:stretch>
        </p:blipFill>
        <p:spPr>
          <a:xfrm>
            <a:off x="5175824" y="730475"/>
            <a:ext cx="3656300" cy="2252907"/>
          </a:xfrm>
          <a:prstGeom prst="rect">
            <a:avLst/>
          </a:prstGeom>
          <a:noFill/>
          <a:ln>
            <a:noFill/>
          </a:ln>
        </p:spPr>
      </p:pic>
      <p:pic>
        <p:nvPicPr>
          <p:cNvPr id="229" name="Google Shape;229;p35"/>
          <p:cNvPicPr preferRelativeResize="0"/>
          <p:nvPr/>
        </p:nvPicPr>
        <p:blipFill>
          <a:blip r:embed="rId5">
            <a:alphaModFix/>
          </a:blip>
          <a:stretch>
            <a:fillRect/>
          </a:stretch>
        </p:blipFill>
        <p:spPr>
          <a:xfrm>
            <a:off x="152400" y="784200"/>
            <a:ext cx="2237426" cy="1771007"/>
          </a:xfrm>
          <a:prstGeom prst="rect">
            <a:avLst/>
          </a:prstGeom>
          <a:noFill/>
          <a:ln>
            <a:noFill/>
          </a:ln>
        </p:spPr>
      </p:pic>
      <p:pic>
        <p:nvPicPr>
          <p:cNvPr id="230" name="Google Shape;230;p35"/>
          <p:cNvPicPr preferRelativeResize="0"/>
          <p:nvPr/>
        </p:nvPicPr>
        <p:blipFill>
          <a:blip r:embed="rId6">
            <a:alphaModFix/>
          </a:blip>
          <a:stretch>
            <a:fillRect/>
          </a:stretch>
        </p:blipFill>
        <p:spPr>
          <a:xfrm>
            <a:off x="5727676" y="3037100"/>
            <a:ext cx="3104450" cy="1974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